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0.svg" ContentType="image/svg+xml"/>
  <Override PartName="/ppt/media/image1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85" r:id="rId3"/>
    <p:sldId id="286" r:id="rId4"/>
    <p:sldId id="258" r:id="rId6"/>
    <p:sldId id="260" r:id="rId7"/>
    <p:sldId id="288" r:id="rId8"/>
    <p:sldId id="294" r:id="rId9"/>
    <p:sldId id="293" r:id="rId10"/>
    <p:sldId id="278" r:id="rId11"/>
    <p:sldId id="264" r:id="rId12"/>
    <p:sldId id="265" r:id="rId13"/>
    <p:sldId id="279" r:id="rId14"/>
    <p:sldId id="266" r:id="rId15"/>
    <p:sldId id="289" r:id="rId16"/>
    <p:sldId id="291" r:id="rId17"/>
    <p:sldId id="292" r:id="rId18"/>
    <p:sldId id="269" r:id="rId19"/>
    <p:sldId id="270" r:id="rId20"/>
    <p:sldId id="271" r:id="rId21"/>
    <p:sldId id="283" r:id="rId22"/>
    <p:sldId id="284" r:id="rId23"/>
    <p:sldId id="276" r:id="rId24"/>
    <p:sldId id="277" r:id="rId25"/>
  </p:sldIdLst>
  <p:sldSz cx="12192000" cy="6858000"/>
  <p:notesSz cx="6858000" cy="9144000"/>
  <p:embeddedFontLst>
    <p:embeddedFont>
      <p:font typeface="微软雅黑" panose="020B0503020204020204" charset="-122"/>
      <p:regular r:id="rId29"/>
    </p:embeddedFont>
    <p:embeddedFont>
      <p:font typeface="黑体" panose="02010609060101010101" charset="-122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  <p:embeddedFont>
      <p:font typeface="方正楷体简体" panose="02000000000000000000" charset="-122"/>
      <p:regular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6" Type="http://schemas.openxmlformats.org/officeDocument/2006/relationships/tags" Target="tags/tag1.xml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4.svg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 4"/>
          <p:cNvSpPr/>
          <p:nvPr/>
        </p:nvSpPr>
        <p:spPr>
          <a:xfrm>
            <a:off x="0" y="2133600"/>
            <a:ext cx="12192000" cy="2404871"/>
          </a:xfrm>
          <a:prstGeom prst="rect">
            <a:avLst/>
          </a:prstGeom>
          <a:solidFill>
            <a:srgbClr val="BDD7EE">
              <a:alpha val="7372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" name="textbox 6"/>
          <p:cNvSpPr/>
          <p:nvPr/>
        </p:nvSpPr>
        <p:spPr>
          <a:xfrm>
            <a:off x="2993072" y="2778138"/>
            <a:ext cx="5510529" cy="12077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500" b="1" kern="0" spc="9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第五单元</a:t>
            </a:r>
            <a:r>
              <a:rPr sz="3500" b="1" kern="0" spc="1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3500" b="1" kern="0" spc="9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物联网应用探索</a:t>
            </a:r>
            <a:endParaRPr sz="3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6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02665" algn="l" rtl="0" eaLnBrk="0">
              <a:lnSpc>
                <a:spcPct val="88000"/>
              </a:lnSpc>
              <a:spcBef>
                <a:spcPts val="0"/>
              </a:spcBef>
            </a:pPr>
            <a:r>
              <a:rPr sz="2300" b="1" kern="0" spc="6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 </a:t>
            </a:r>
            <a:r>
              <a:rPr sz="2300" b="1" kern="0" spc="60" dirty="0">
                <a:solidFill>
                  <a:srgbClr val="222A35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25 </a:t>
            </a:r>
            <a:r>
              <a:rPr sz="2300" b="1" kern="0" spc="6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</a:t>
            </a:r>
            <a:r>
              <a:rPr sz="2300" b="1" kern="0" spc="15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300" b="1" kern="0" spc="6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学习探究新工具</a:t>
            </a:r>
            <a:endParaRPr sz="2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6000"/>
              </a:lnSpc>
              <a:spcBef>
                <a:spcPts val="5"/>
              </a:spcBef>
            </a:pP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</a:t>
            </a:r>
            <a:r>
              <a:rPr sz="2100" kern="0" spc="20" baseline="2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基于义务教育信息科技教学指南改编</a:t>
            </a:r>
            <a:r>
              <a:rPr sz="1300" kern="0" spc="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20" baseline="2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八年级上册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sp>
        <p:nvSpPr>
          <p:cNvPr id="14" name="rect 14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" name="textbox 16"/>
          <p:cNvSpPr/>
          <p:nvPr/>
        </p:nvSpPr>
        <p:spPr>
          <a:xfrm>
            <a:off x="4755243" y="4969339"/>
            <a:ext cx="1309369" cy="7340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2000"/>
              </a:lnSpc>
            </a:pPr>
            <a:r>
              <a:rPr sz="18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学校名称 ：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4000"/>
              </a:lnSpc>
            </a:pP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1000"/>
              </a:lnSpc>
            </a:pPr>
            <a:r>
              <a:rPr sz="18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教师姓名 ：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038781" y="1952244"/>
            <a:ext cx="8114437" cy="190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63940" y="4741824"/>
            <a:ext cx="8089277" cy="19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90" name="picture 2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96" name="textbox 296"/>
          <p:cNvSpPr/>
          <p:nvPr/>
        </p:nvSpPr>
        <p:spPr>
          <a:xfrm>
            <a:off x="497738" y="861420"/>
            <a:ext cx="6105525" cy="981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2300" b="1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探究</a:t>
            </a:r>
            <a:r>
              <a:rPr lang="zh-CN" altLang="en-US"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智能书包</a:t>
            </a:r>
            <a:r>
              <a:rPr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14375" algn="l" rtl="0" eaLnBrk="0">
              <a:lnSpc>
                <a:spcPts val="2645"/>
              </a:lnSpc>
              <a:spcBef>
                <a:spcPts val="5"/>
              </a:spcBef>
              <a:tabLst>
                <a:tab pos="895350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4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具体任务1:</a:t>
            </a:r>
            <a:r>
              <a:rPr lang="en-US"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</a:t>
            </a:r>
            <a:r>
              <a:rPr lang="zh-CN" altLang="en-US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智能书包</a:t>
            </a:r>
            <a:r>
              <a:rPr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的功能实现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98" name="picture 2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12649" y="1534618"/>
            <a:ext cx="180790" cy="282135"/>
          </a:xfrm>
          <a:prstGeom prst="rect">
            <a:avLst/>
          </a:prstGeom>
        </p:spPr>
      </p:pic>
      <p:sp>
        <p:nvSpPr>
          <p:cNvPr id="300" name="rect 30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02" name="picture 3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306" name="picture 3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308" name="picture 3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49070" y="2006600"/>
            <a:ext cx="945896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本任务的具体要求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建立连接：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实现教师端在云端发送作业数据，学生端成功连接网络并订阅对应的频道进行实时查收。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endParaRPr lang="en-US" altLang="zh-CN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解析消息：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学习使用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JSON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解析技术，将老师发来的包含多科内容的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“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复合包裹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”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拆解为独立的学科作业。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endParaRPr lang="en-US" altLang="zh-CN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自主查询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：利用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Mixgo Mini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的多个按键设计交互菜单，让学生能通过不同按键分类查看语、数、外各科作业。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endParaRPr lang="en-US" altLang="zh-CN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4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确认反馈：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学生查看完毕后按下确认键，相关反馈信息需实时回传至教师端，实现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“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已阅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”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状态的查看。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90" name="picture 2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92" name="table 292"/>
          <p:cNvGraphicFramePr>
            <a:graphicFrameLocks noGrp="1"/>
          </p:cNvGraphicFramePr>
          <p:nvPr/>
        </p:nvGraphicFramePr>
        <p:xfrm>
          <a:off x="2064385" y="2221268"/>
          <a:ext cx="8307070" cy="2868930"/>
        </p:xfrm>
        <a:graphic>
          <a:graphicData uri="http://schemas.openxmlformats.org/drawingml/2006/table">
            <a:tbl>
              <a:tblPr/>
              <a:tblGrid>
                <a:gridCol w="2672080"/>
                <a:gridCol w="5634990"/>
              </a:tblGrid>
              <a:tr h="463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837565" algn="l" rtl="0" eaLnBrk="0">
                        <a:lnSpc>
                          <a:spcPct val="87000"/>
                        </a:lnSpc>
                      </a:pP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需求环节</a:t>
                      </a:r>
                      <a:endParaRPr sz="20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310130" algn="l" rtl="0" eaLnBrk="0">
                        <a:lnSpc>
                          <a:spcPct val="87000"/>
                        </a:lnSpc>
                        <a:spcBef>
                          <a:spcPts val="0"/>
                        </a:spcBef>
                      </a:pPr>
                      <a:r>
                        <a:rPr sz="20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功能描述</a:t>
                      </a:r>
                      <a:endParaRPr sz="20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613409"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29000"/>
                        </a:lnSpc>
                      </a:pPr>
                      <a:r>
                        <a:rPr sz="18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采集数据</a:t>
                      </a:r>
                      <a:endParaRPr sz="1800" kern="0" spc="90" dirty="0">
                        <a:solidFill>
                          <a:srgbClr val="000000">
                            <a:alpha val="100000"/>
                          </a:srgbClr>
                        </a:solidFill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</a:tr>
              <a:tr h="513080"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8000"/>
                        </a:lnSpc>
                      </a:pPr>
                      <a:r>
                        <a:rPr sz="18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传输与存储数据</a:t>
                      </a:r>
                      <a:endParaRPr sz="1800" kern="0" spc="90" dirty="0">
                        <a:solidFill>
                          <a:srgbClr val="000000">
                            <a:alpha val="100000"/>
                          </a:srgbClr>
                        </a:solidFill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</a:tr>
              <a:tr h="593725"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23000"/>
                        </a:lnSpc>
                      </a:pPr>
                      <a:endParaRPr sz="1800" dirty="0">
                        <a:latin typeface="Times New Roman" panose="02020603050405020304" charset="0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ctr" rtl="0" eaLnBrk="0">
                        <a:lnSpc>
                          <a:spcPct val="7000"/>
                        </a:lnSpc>
                      </a:pPr>
                      <a:r>
                        <a:rPr sz="18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分析处理数据</a:t>
                      </a:r>
                      <a:endParaRPr sz="1800" dirty="0"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</a:tr>
              <a:tr h="685165"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91000"/>
                        </a:lnSpc>
                      </a:pPr>
                      <a:r>
                        <a:rPr sz="18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反馈与控制</a:t>
                      </a:r>
                      <a:endParaRPr sz="1800" kern="0" spc="90" dirty="0">
                        <a:solidFill>
                          <a:srgbClr val="000000">
                            <a:alpha val="100000"/>
                          </a:srgbClr>
                        </a:solidFill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296" name="textbox 296"/>
          <p:cNvSpPr/>
          <p:nvPr/>
        </p:nvSpPr>
        <p:spPr>
          <a:xfrm>
            <a:off x="497738" y="861420"/>
            <a:ext cx="6105525" cy="981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2300" b="1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探究</a:t>
            </a:r>
            <a:r>
              <a:rPr lang="zh-CN" altLang="en-US"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智能书包</a:t>
            </a:r>
            <a:r>
              <a:rPr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14375" algn="l" rtl="0" eaLnBrk="0">
              <a:lnSpc>
                <a:spcPts val="2645"/>
              </a:lnSpc>
              <a:spcBef>
                <a:spcPts val="5"/>
              </a:spcBef>
              <a:tabLst>
                <a:tab pos="895350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4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具体任务1:</a:t>
            </a:r>
            <a:r>
              <a:rPr lang="en-US"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</a:t>
            </a:r>
            <a:r>
              <a:rPr lang="zh-CN" altLang="en-US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智能书包</a:t>
            </a:r>
            <a:r>
              <a:rPr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的功能实现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98" name="picture 2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12649" y="1534618"/>
            <a:ext cx="180790" cy="282135"/>
          </a:xfrm>
          <a:prstGeom prst="rect">
            <a:avLst/>
          </a:prstGeom>
        </p:spPr>
      </p:pic>
      <p:sp>
        <p:nvSpPr>
          <p:cNvPr id="300" name="rect 30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02" name="picture 3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306" name="picture 3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308" name="picture 3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10" name="picture 3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12" name="table 312"/>
          <p:cNvGraphicFramePr>
            <a:graphicFrameLocks noGrp="1"/>
          </p:cNvGraphicFramePr>
          <p:nvPr/>
        </p:nvGraphicFramePr>
        <p:xfrm>
          <a:off x="1312545" y="2044065"/>
          <a:ext cx="10031730" cy="3806825"/>
        </p:xfrm>
        <a:graphic>
          <a:graphicData uri="http://schemas.openxmlformats.org/drawingml/2006/table">
            <a:tbl>
              <a:tblPr/>
              <a:tblGrid>
                <a:gridCol w="1875155"/>
                <a:gridCol w="8156575"/>
              </a:tblGrid>
              <a:tr h="603250"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6000"/>
                        </a:lnSpc>
                      </a:pP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需求环节</a:t>
                      </a:r>
                      <a:endParaRPr sz="2000" b="1" kern="0" spc="-20" dirty="0">
                        <a:solidFill>
                          <a:srgbClr val="FFFFFF">
                            <a:alpha val="100000"/>
                          </a:srgbClr>
                        </a:solidFill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7000"/>
                        </a:lnSpc>
                      </a:pPr>
                      <a:r>
                        <a:rPr sz="20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功能描述</a:t>
                      </a:r>
                      <a:endParaRPr sz="2000" dirty="0"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796290"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29000"/>
                        </a:lnSpc>
                      </a:pPr>
                      <a:endParaRPr sz="1000" dirty="0">
                        <a:latin typeface="Times New Roman" panose="02020603050405020304" charset="0"/>
                        <a:ea typeface="微软雅黑" panose="020B0503020204020204" charset="-122"/>
                        <a:cs typeface="Arial" panose="020B0604020202020204"/>
                      </a:endParaRPr>
                    </a:p>
                    <a:p>
                      <a:pPr algn="ctr" rtl="0" eaLnBrk="0">
                        <a:lnSpc>
                          <a:spcPct val="9000"/>
                        </a:lnSpc>
                      </a:pP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采集数据</a:t>
                      </a:r>
                      <a:endParaRPr sz="1700" dirty="0"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30000"/>
                        </a:lnSpc>
                      </a:pPr>
                      <a:r>
                        <a:rPr lang="zh-CN" altLang="en-US"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教师端通过</a:t>
                      </a:r>
                      <a:r>
                        <a:rPr lang="en-US" altLang="zh-CN"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 MixIO </a:t>
                      </a:r>
                      <a:r>
                        <a:rPr lang="zh-CN" altLang="en-US"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平台或手机端下发</a:t>
                      </a:r>
                      <a:r>
                        <a:rPr lang="en-US" altLang="zh-CN"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 JSON </a:t>
                      </a:r>
                      <a:r>
                        <a:rPr lang="zh-CN" altLang="en-US"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格式的作业数据；</a:t>
                      </a:r>
                      <a:endParaRPr lang="zh-CN" altLang="en-US" sz="1700" kern="0" spc="90" dirty="0">
                        <a:solidFill>
                          <a:srgbClr val="000000">
                            <a:alpha val="100000"/>
                          </a:srgbClr>
                        </a:solidFill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algn="ctr" rtl="0" eaLnBrk="0">
                        <a:lnSpc>
                          <a:spcPct val="130000"/>
                        </a:lnSpc>
                      </a:pPr>
                      <a:r>
                        <a:rPr lang="zh-CN" altLang="en-US"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学生端定时监听并获取云端消息</a:t>
                      </a: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。</a:t>
                      </a:r>
                      <a:endParaRPr sz="17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</a:tr>
              <a:tr h="756920"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39000"/>
                        </a:lnSpc>
                      </a:pP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传输与存储数据</a:t>
                      </a:r>
                      <a:endParaRPr sz="1700" kern="0" spc="90" dirty="0">
                        <a:solidFill>
                          <a:srgbClr val="000000">
                            <a:alpha val="100000"/>
                          </a:srgbClr>
                        </a:solidFill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23000"/>
                        </a:lnSpc>
                      </a:pPr>
                      <a:r>
                        <a:rPr lang="zh-CN" altLang="en-US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利用</a:t>
                      </a:r>
                      <a:r>
                        <a:rPr lang="en-US" altLang="zh-CN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Wi-Fi </a:t>
                      </a:r>
                      <a:r>
                        <a:rPr lang="zh-CN" altLang="en-US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建立连接，通过</a:t>
                      </a:r>
                      <a:r>
                        <a:rPr lang="en-US" altLang="zh-CN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 MQTT </a:t>
                      </a:r>
                      <a:r>
                        <a:rPr lang="zh-CN" altLang="en-US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协议进行双向数据传输；</a:t>
                      </a:r>
                      <a:endParaRPr lang="zh-CN" altLang="en-US" sz="17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algn="ctr" rtl="0" eaLnBrk="0">
                        <a:lnSpc>
                          <a:spcPct val="123000"/>
                        </a:lnSpc>
                      </a:pPr>
                      <a:r>
                        <a:rPr lang="zh-CN" altLang="en-US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学生端接收后将学科内容分别存入</a:t>
                      </a:r>
                      <a:r>
                        <a:rPr lang="en-US" altLang="zh-CN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“</a:t>
                      </a:r>
                      <a:r>
                        <a:rPr lang="zh-CN" altLang="en-US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语文</a:t>
                      </a:r>
                      <a:r>
                        <a:rPr lang="en-US" altLang="zh-CN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/</a:t>
                      </a:r>
                      <a:r>
                        <a:rPr lang="zh-CN" altLang="en-US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数学</a:t>
                      </a:r>
                      <a:r>
                        <a:rPr lang="en-US" altLang="zh-CN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/</a:t>
                      </a:r>
                      <a:r>
                        <a:rPr lang="zh-CN" altLang="en-US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英语作业</a:t>
                      </a:r>
                      <a:r>
                        <a:rPr lang="en-US" altLang="zh-CN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”</a:t>
                      </a:r>
                      <a:r>
                        <a:rPr lang="zh-CN" altLang="en-US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等局部变量中。</a:t>
                      </a:r>
                      <a:endParaRPr lang="zh-CN" altLang="en-US" sz="17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</a:tr>
              <a:tr h="756285"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39000"/>
                        </a:lnSpc>
                      </a:pP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分析处理数据</a:t>
                      </a:r>
                      <a:endParaRPr sz="1700" kern="0" spc="90" dirty="0">
                        <a:solidFill>
                          <a:srgbClr val="000000">
                            <a:alpha val="100000"/>
                          </a:srgbClr>
                        </a:solidFill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19000"/>
                        </a:lnSpc>
                      </a:pPr>
                      <a:r>
                        <a:rPr lang="en-US" altLang="zh-CN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  </a:t>
                      </a:r>
                      <a:r>
                        <a:rPr lang="zh-CN" altLang="en-US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解析</a:t>
                      </a:r>
                      <a:r>
                        <a:rPr lang="en-US" altLang="zh-CN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Json</a:t>
                      </a:r>
                      <a:r>
                        <a:rPr lang="zh-CN" altLang="en-US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复杂的字符串包裹；主程序根据</a:t>
                      </a:r>
                      <a:r>
                        <a:rPr lang="en-US" altLang="zh-CN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 B1 </a:t>
                      </a:r>
                      <a:r>
                        <a:rPr lang="zh-CN" altLang="en-US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及</a:t>
                      </a:r>
                      <a:r>
                        <a:rPr lang="en-US" altLang="zh-CN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 A1-A3 </a:t>
                      </a:r>
                      <a:r>
                        <a:rPr lang="zh-CN" altLang="en-US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按键触发不同的逻辑分支，</a:t>
                      </a:r>
                      <a:endParaRPr lang="zh-CN" altLang="en-US" sz="17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algn="ctr" rtl="0" eaLnBrk="0">
                        <a:lnSpc>
                          <a:spcPct val="119000"/>
                        </a:lnSpc>
                      </a:pPr>
                      <a:r>
                        <a:rPr lang="zh-CN" altLang="en-US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实现作业内容的分类筛选与显示。</a:t>
                      </a:r>
                      <a:endParaRPr lang="zh-CN" altLang="en-US" sz="17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</a:tr>
              <a:tr h="894080"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91000"/>
                        </a:lnSpc>
                      </a:pP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反馈与控制</a:t>
                      </a:r>
                      <a:endParaRPr sz="1700" kern="0" spc="90" dirty="0">
                        <a:solidFill>
                          <a:srgbClr val="000000">
                            <a:alpha val="100000"/>
                          </a:srgbClr>
                        </a:solidFill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19000"/>
                        </a:lnSpc>
                        <a:buClrTx/>
                        <a:buSzTx/>
                        <a:buFontTx/>
                      </a:pPr>
                      <a:r>
                        <a:rPr lang="zh-CN" altLang="en-US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当收到新消息时，通过 LED 蓝灯闪烁提醒；学生按下 B2 确认键后，系统自动向云</a:t>
                      </a:r>
                      <a:endParaRPr lang="zh-CN" altLang="en-US" sz="17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algn="ctr" rtl="0" eaLnBrk="0">
                        <a:lnSpc>
                          <a:spcPct val="119000"/>
                        </a:lnSpc>
                        <a:buClrTx/>
                        <a:buSzTx/>
                        <a:buFontTx/>
                      </a:pPr>
                      <a:r>
                        <a:rPr lang="zh-CN" altLang="en-US" sz="1700" dirty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端发布“已确认”回执，并在本地点亮绿灯作为成功反馈。</a:t>
                      </a:r>
                      <a:endParaRPr lang="zh-CN" altLang="en-US" sz="1700" dirty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316" name="textbox 316"/>
          <p:cNvSpPr/>
          <p:nvPr/>
        </p:nvSpPr>
        <p:spPr>
          <a:xfrm>
            <a:off x="497738" y="861420"/>
            <a:ext cx="6105525" cy="981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2300" b="1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探究</a:t>
            </a:r>
            <a:r>
              <a:rPr lang="zh-CN" altLang="en-US"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智能书包</a:t>
            </a:r>
            <a:r>
              <a:rPr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14375" algn="l" rtl="0" eaLnBrk="0">
              <a:lnSpc>
                <a:spcPts val="2645"/>
              </a:lnSpc>
              <a:spcBef>
                <a:spcPts val="5"/>
              </a:spcBef>
              <a:tabLst>
                <a:tab pos="895350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4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具体任务1:</a:t>
            </a:r>
            <a:r>
              <a:rPr lang="en-US"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</a:t>
            </a:r>
            <a:r>
              <a:rPr lang="zh-CN" altLang="en-US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智能书包</a:t>
            </a:r>
            <a:r>
              <a:rPr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的功能实现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18" name="picture 3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12649" y="1534618"/>
            <a:ext cx="180790" cy="282135"/>
          </a:xfrm>
          <a:prstGeom prst="rect">
            <a:avLst/>
          </a:prstGeom>
        </p:spPr>
      </p:pic>
      <p:sp>
        <p:nvSpPr>
          <p:cNvPr id="320" name="rect 32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22" name="picture 3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326" name="picture 3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328" name="picture 3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10" name="picture 3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16" name="textbox 316"/>
          <p:cNvSpPr/>
          <p:nvPr/>
        </p:nvSpPr>
        <p:spPr>
          <a:xfrm>
            <a:off x="497738" y="861420"/>
            <a:ext cx="6105525" cy="981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2300" b="1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探究</a:t>
            </a:r>
            <a:r>
              <a:rPr lang="zh-CN" altLang="en-US"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智能书包</a:t>
            </a:r>
            <a:r>
              <a:rPr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14375" algn="l" rtl="0" eaLnBrk="0">
              <a:lnSpc>
                <a:spcPts val="2645"/>
              </a:lnSpc>
              <a:spcBef>
                <a:spcPts val="5"/>
              </a:spcBef>
              <a:tabLst>
                <a:tab pos="895350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4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</a:t>
            </a:r>
            <a:r>
              <a:rPr sz="2000" b="1" kern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2:</a:t>
            </a:r>
            <a:r>
              <a:rPr lang="en-US" sz="2000" b="1" kern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sz="2000" b="1" kern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</a:t>
            </a:r>
            <a:r>
              <a:rPr lang="zh-CN" altLang="en-US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智能书包</a:t>
            </a:r>
            <a:r>
              <a:rPr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功能需求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18" name="picture 3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12649" y="1534618"/>
            <a:ext cx="180790" cy="282135"/>
          </a:xfrm>
          <a:prstGeom prst="rect">
            <a:avLst/>
          </a:prstGeom>
        </p:spPr>
      </p:pic>
      <p:sp>
        <p:nvSpPr>
          <p:cNvPr id="320" name="rect 32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22" name="picture 3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326" name="picture 3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328" name="picture 3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1839595"/>
            <a:ext cx="10390505" cy="43154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1000"/>
              </a:lnSpc>
            </a:pPr>
            <a:endParaRPr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14400" lvl="2" indent="457200" algn="l" rtl="0" eaLnBrk="0">
              <a:lnSpc>
                <a:spcPct val="111000"/>
              </a:lnSpc>
            </a:pPr>
            <a:endParaRPr sz="1300" kern="0" spc="7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914400" lvl="2" indent="457200" algn="l" rtl="0" eaLnBrk="0">
              <a:lnSpc>
                <a:spcPct val="111000"/>
              </a:lnSpc>
            </a:pPr>
            <a:endParaRPr sz="1300" kern="0" spc="7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914400" lvl="2" indent="457200" algn="l" rtl="0" eaLnBrk="0">
              <a:lnSpc>
                <a:spcPct val="111000"/>
              </a:lnSpc>
            </a:pPr>
            <a:r>
              <a:rPr lang="en-US" sz="13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采集数据</a:t>
            </a:r>
            <a:r>
              <a:rPr lang="en-US" sz="13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         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传输与存储</a:t>
            </a:r>
            <a:r>
              <a:rPr lang="en-US" sz="13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      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数据分析处理</a:t>
            </a:r>
            <a:r>
              <a:rPr lang="en-US" sz="13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     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反馈与控制</a:t>
            </a:r>
            <a:endParaRPr sz="1300" kern="0" spc="7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285365" y="3321050"/>
            <a:ext cx="1406525" cy="20091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5938520" y="4142740"/>
            <a:ext cx="411480" cy="355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397375" y="3321050"/>
            <a:ext cx="1406525" cy="20091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8010525" y="4142740"/>
            <a:ext cx="411480" cy="355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467475" y="3321050"/>
            <a:ext cx="1406525" cy="20091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3851910" y="4142740"/>
            <a:ext cx="411480" cy="355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8564880" y="3321050"/>
            <a:ext cx="1406525" cy="20091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2" name="textbox 272"/>
          <p:cNvSpPr/>
          <p:nvPr/>
        </p:nvSpPr>
        <p:spPr>
          <a:xfrm>
            <a:off x="1132205" y="1893570"/>
            <a:ext cx="9706610" cy="7823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indent="457200" algn="l" defTabSz="914400" rtl="0" eaLnBrk="0">
              <a:lnSpc>
                <a:spcPct val="120000"/>
              </a:lnSpc>
            </a:pPr>
            <a:endParaRPr kern="0" spc="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defTabSz="914400" rtl="0" eaLnBrk="0">
              <a:lnSpc>
                <a:spcPct val="120000"/>
              </a:lnSpc>
            </a:pPr>
            <a:r>
              <a:rPr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填一填：各功能的实现需要用</a:t>
            </a:r>
            <a:r>
              <a:rPr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到哪些设备、软件及平台?(可以采用文字、简</a:t>
            </a:r>
            <a:r>
              <a:rPr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笔画等形式</a:t>
            </a:r>
            <a:r>
              <a:rPr lang="zh-CN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10" name="picture 3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16" name="textbox 316"/>
          <p:cNvSpPr/>
          <p:nvPr/>
        </p:nvSpPr>
        <p:spPr>
          <a:xfrm>
            <a:off x="497738" y="861420"/>
            <a:ext cx="6105525" cy="981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2300" b="1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探究</a:t>
            </a:r>
            <a:r>
              <a:rPr lang="zh-CN" altLang="en-US"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智能书包</a:t>
            </a:r>
            <a:r>
              <a:rPr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14375" algn="l" rtl="0" eaLnBrk="0">
              <a:lnSpc>
                <a:spcPts val="2645"/>
              </a:lnSpc>
              <a:spcBef>
                <a:spcPts val="5"/>
              </a:spcBef>
              <a:tabLst>
                <a:tab pos="895350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4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</a:t>
            </a:r>
            <a:r>
              <a:rPr sz="2000" b="1" kern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2:</a:t>
            </a:r>
            <a:r>
              <a:rPr lang="en-US" sz="2000" b="1" kern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sz="2000" b="1" kern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</a:t>
            </a:r>
            <a:r>
              <a:rPr lang="zh-CN" altLang="en-US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智能书包</a:t>
            </a:r>
            <a:r>
              <a:rPr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的功能实现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14375" algn="l" rtl="0" eaLnBrk="0">
              <a:lnSpc>
                <a:spcPts val="2645"/>
              </a:lnSpc>
              <a:spcBef>
                <a:spcPts val="5"/>
              </a:spcBef>
              <a:tabLst>
                <a:tab pos="895350" algn="l"/>
              </a:tabLst>
            </a:pP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18" name="picture 3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12649" y="1534618"/>
            <a:ext cx="180790" cy="282135"/>
          </a:xfrm>
          <a:prstGeom prst="rect">
            <a:avLst/>
          </a:prstGeom>
        </p:spPr>
      </p:pic>
      <p:sp>
        <p:nvSpPr>
          <p:cNvPr id="320" name="rect 32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22" name="picture 3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326" name="picture 3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328" name="picture 3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1839595"/>
            <a:ext cx="10390505" cy="8362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2" name="textbox 272"/>
          <p:cNvSpPr/>
          <p:nvPr/>
        </p:nvSpPr>
        <p:spPr>
          <a:xfrm>
            <a:off x="1132205" y="1893570"/>
            <a:ext cx="9706610" cy="7823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indent="457200" algn="l" defTabSz="914400" rtl="0" eaLnBrk="0">
              <a:lnSpc>
                <a:spcPct val="120000"/>
              </a:lnSpc>
            </a:pPr>
            <a:endParaRPr kern="0" spc="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defTabSz="914400" rtl="0" eaLnBrk="0">
              <a:lnSpc>
                <a:spcPct val="120000"/>
              </a:lnSpc>
            </a:pPr>
            <a:r>
              <a:rPr lang="zh-CN" altLang="en-US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请同学们尝试画出流程图。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4" name="textbox 404"/>
          <p:cNvSpPr/>
          <p:nvPr/>
        </p:nvSpPr>
        <p:spPr>
          <a:xfrm>
            <a:off x="1587500" y="3429000"/>
            <a:ext cx="3303905" cy="11760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zh-CN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思考</a:t>
            </a:r>
            <a:r>
              <a:rPr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r>
              <a:rPr lang="en-US" altLang="zh-CN" sz="1700" b="1" kern="0" spc="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1）教</a:t>
            </a:r>
            <a:r>
              <a:rPr lang="zh-CN" sz="1700" b="1" kern="0" spc="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师和学生的操作都是什么？</a:t>
            </a:r>
            <a:endParaRPr sz="17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r>
              <a:rPr lang="en-US" altLang="zh-CN" sz="1700" b="1" kern="0" spc="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2）应</a:t>
            </a:r>
            <a:r>
              <a:rPr lang="zh-CN" sz="1700" b="1" kern="0" spc="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该如何提醒学生收到信息？</a:t>
            </a:r>
            <a:endParaRPr lang="zh-CN" sz="1700" b="1" kern="0" spc="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10" name="picture 3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16" name="textbox 316"/>
          <p:cNvSpPr/>
          <p:nvPr/>
        </p:nvSpPr>
        <p:spPr>
          <a:xfrm>
            <a:off x="497738" y="861420"/>
            <a:ext cx="6105525" cy="981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2300" b="1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探究</a:t>
            </a:r>
            <a:r>
              <a:rPr lang="zh-CN" altLang="en-US"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智能书包</a:t>
            </a:r>
            <a:r>
              <a:rPr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14375" algn="l" rtl="0" eaLnBrk="0">
              <a:lnSpc>
                <a:spcPts val="2645"/>
              </a:lnSpc>
              <a:spcBef>
                <a:spcPts val="5"/>
              </a:spcBef>
              <a:tabLst>
                <a:tab pos="895350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4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</a:t>
            </a:r>
            <a:r>
              <a:rPr sz="2000" b="1" kern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2:</a:t>
            </a:r>
            <a:r>
              <a:rPr lang="en-US" sz="2000" b="1" kern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sz="2000" b="1" kern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</a:t>
            </a:r>
            <a:r>
              <a:rPr lang="zh-CN" altLang="en-US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智能书包</a:t>
            </a:r>
            <a:r>
              <a:rPr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的功能实现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14375" algn="l" rtl="0" eaLnBrk="0">
              <a:lnSpc>
                <a:spcPts val="2645"/>
              </a:lnSpc>
              <a:spcBef>
                <a:spcPts val="5"/>
              </a:spcBef>
              <a:tabLst>
                <a:tab pos="895350" algn="l"/>
              </a:tabLst>
            </a:pP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18" name="picture 3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12649" y="1534618"/>
            <a:ext cx="180790" cy="282135"/>
          </a:xfrm>
          <a:prstGeom prst="rect">
            <a:avLst/>
          </a:prstGeom>
        </p:spPr>
      </p:pic>
      <p:sp>
        <p:nvSpPr>
          <p:cNvPr id="320" name="rect 32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22" name="picture 3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326" name="picture 3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328" name="picture 3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1839595"/>
            <a:ext cx="10390505" cy="8362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2" name="textbox 272"/>
          <p:cNvSpPr/>
          <p:nvPr/>
        </p:nvSpPr>
        <p:spPr>
          <a:xfrm>
            <a:off x="1132205" y="1893570"/>
            <a:ext cx="9706610" cy="7823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indent="457200" algn="l" defTabSz="914400" rtl="0" eaLnBrk="0">
              <a:lnSpc>
                <a:spcPct val="120000"/>
              </a:lnSpc>
            </a:pPr>
            <a:endParaRPr kern="0" spc="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defTabSz="914400" rtl="0" eaLnBrk="0">
              <a:lnSpc>
                <a:spcPct val="120000"/>
              </a:lnSpc>
            </a:pPr>
            <a:r>
              <a:rPr lang="zh-CN" altLang="en-US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请同学们尝试画出流程图。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750" y="1893570"/>
            <a:ext cx="7715250" cy="4719320"/>
          </a:xfrm>
          <a:prstGeom prst="rect">
            <a:avLst/>
          </a:prstGeom>
        </p:spPr>
      </p:pic>
      <p:sp>
        <p:nvSpPr>
          <p:cNvPr id="5" name="textbox 404"/>
          <p:cNvSpPr/>
          <p:nvPr/>
        </p:nvSpPr>
        <p:spPr>
          <a:xfrm>
            <a:off x="1160780" y="3630930"/>
            <a:ext cx="3303905" cy="11760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zh-CN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看一看</a:t>
            </a:r>
            <a:r>
              <a:rPr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r>
              <a:rPr lang="en-US" altLang="zh-CN" sz="1700" b="1" kern="0" spc="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1）</a:t>
            </a:r>
            <a:r>
              <a:rPr lang="zh-CN" altLang="en-US" sz="1700" b="1" kern="0" spc="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必须要实现的功能有哪些</a:t>
            </a:r>
            <a:r>
              <a:rPr lang="zh-CN" sz="1700" b="1" kern="0" spc="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sz="17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r>
              <a:rPr lang="en-US" altLang="zh-CN" sz="1700" b="1" kern="0" spc="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2）</a:t>
            </a:r>
            <a:r>
              <a:rPr lang="zh-CN" sz="1700" b="1" kern="0" spc="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你认为还可以怎么做</a:t>
            </a:r>
            <a:r>
              <a:rPr lang="zh-CN" sz="1700" b="1" kern="0" spc="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lang="zh-CN" sz="1700" b="1" kern="0" spc="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picture 3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78" name="path 378"/>
          <p:cNvSpPr/>
          <p:nvPr/>
        </p:nvSpPr>
        <p:spPr>
          <a:xfrm>
            <a:off x="339852" y="84836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0" name="textbox 380"/>
          <p:cNvSpPr/>
          <p:nvPr/>
        </p:nvSpPr>
        <p:spPr>
          <a:xfrm>
            <a:off x="497738" y="861420"/>
            <a:ext cx="10815955" cy="20485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2300" b="1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探究</a:t>
            </a:r>
            <a:r>
              <a:rPr lang="zh-CN" altLang="en-US"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智能书包</a:t>
            </a:r>
            <a:r>
              <a:rPr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11530" algn="l" rtl="0" eaLnBrk="0">
              <a:lnSpc>
                <a:spcPts val="2645"/>
              </a:lnSpc>
              <a:spcBef>
                <a:spcPts val="605"/>
              </a:spcBef>
              <a:tabLst>
                <a:tab pos="99250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5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-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具体任务3 ：模拟实现</a:t>
            </a:r>
            <a:r>
              <a:rPr lang="zh-CN" altLang="en-US" sz="2000" b="1" kern="0" spc="-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智能书包</a:t>
            </a:r>
            <a:r>
              <a:rPr sz="2000" b="1" kern="0" spc="-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8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3000"/>
              </a:lnSpc>
              <a:spcBef>
                <a:spcPts val="605"/>
              </a:spcBef>
            </a:pP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82" name="picture 3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10005" y="1524635"/>
            <a:ext cx="187325" cy="292100"/>
          </a:xfrm>
          <a:prstGeom prst="rect">
            <a:avLst/>
          </a:prstGeom>
        </p:spPr>
      </p:pic>
      <p:sp>
        <p:nvSpPr>
          <p:cNvPr id="388" name="rect 388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90" name="picture 3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396" name="picture 3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398" name="picture 3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49070" y="2006600"/>
            <a:ext cx="945896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实验要求：</a:t>
            </a:r>
            <a:endParaRPr lang="zh-CN" altLang="en-US" b="1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endParaRPr lang="zh-CN" altLang="en-US" b="1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建立连接：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实现教师端在云端发送作业数据，学生端成功连接网络并订阅对应的频道进行实时查收。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endParaRPr lang="en-US" altLang="zh-CN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解析消息：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学习实现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JSON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解析，将老师发来的包含多科内容的复合</a:t>
            </a:r>
            <a:r>
              <a:rPr 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信息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拆解为独立的学科作业。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endParaRPr lang="en-US" altLang="zh-CN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自主查询：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利用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Mixgo Mini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的多个按键设计交互菜单，让学生能通过不同按键分类查看语、数、外各科作业。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endParaRPr lang="en-US" altLang="zh-CN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4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确认反馈：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学生查看完毕后按下确认键，相关反馈信息需实时回传至教师端，实现状态的查看。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r>
              <a:rPr lang="zh-CN" altLang="en-US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实验器材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：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Mixgo Mini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开发板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*1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；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icture 4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04" name="textbox 404"/>
          <p:cNvSpPr/>
          <p:nvPr/>
        </p:nvSpPr>
        <p:spPr>
          <a:xfrm>
            <a:off x="7313421" y="2231821"/>
            <a:ext cx="4098290" cy="32073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要求</a:t>
            </a:r>
            <a:r>
              <a:rPr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r>
              <a:rPr sz="1700" b="1" kern="0" spc="-33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solidFill>
                  <a:srgbClr val="2F5597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 </a:t>
            </a:r>
            <a:r>
              <a:rPr sz="1700" b="1" kern="0" spc="-4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使用Timer定时器</a:t>
            </a:r>
            <a:r>
              <a:rPr lang="zh-CN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以确保可以随时接受教师端发送的作业信息</a:t>
            </a:r>
            <a:r>
              <a:rPr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r>
              <a:rPr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 ）确保</a:t>
            </a:r>
            <a:r>
              <a:rPr lang="zh-CN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设置回调函数、</a:t>
            </a:r>
            <a:r>
              <a:rPr lang="en-US" altLang="zh-CN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tim_callback</a:t>
            </a:r>
            <a:r>
              <a:rPr lang="zh-CN" altLang="en-US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</a:t>
            </a:r>
            <a:r>
              <a:rPr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；</a:t>
            </a:r>
            <a:endParaRPr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13970" algn="l" rtl="0" eaLnBrk="0">
              <a:lnSpc>
                <a:spcPct val="136000"/>
              </a:lnSpc>
              <a:spcBef>
                <a:spcPts val="930"/>
              </a:spcBef>
            </a:pPr>
            <a:r>
              <a:rPr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 ）</a:t>
            </a:r>
            <a:r>
              <a:rPr lang="zh-CN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确保代码块</a:t>
            </a:r>
            <a:r>
              <a:rPr lang="en-US" altLang="zh-CN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“MixIO</a:t>
            </a:r>
            <a:r>
              <a:rPr lang="zh-CN" altLang="en-US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接收并执行指令</a:t>
            </a:r>
            <a:r>
              <a:rPr lang="en-US" altLang="zh-CN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放置在</a:t>
            </a:r>
            <a:r>
              <a:rPr lang="en-US" altLang="zh-CN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tim_callback</a:t>
            </a:r>
            <a:r>
              <a:rPr lang="zh-CN" altLang="en-US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函数之中</a:t>
            </a:r>
            <a:r>
              <a:rPr sz="1700" b="1" kern="0" spc="5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9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970" algn="l" rtl="0" eaLnBrk="0">
              <a:lnSpc>
                <a:spcPts val="2375"/>
              </a:lnSpc>
            </a:pPr>
            <a:r>
              <a:rPr sz="1700" b="1" kern="0" spc="9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4）</a:t>
            </a:r>
            <a:r>
              <a:rPr lang="zh-CN" sz="1700" b="1" kern="0" spc="9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建议先测试连接，成功后再添加功能代码！</a:t>
            </a:r>
            <a:endParaRPr lang="zh-CN" sz="1700" b="1" kern="0" spc="9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6" name="path 406"/>
          <p:cNvSpPr/>
          <p:nvPr/>
        </p:nvSpPr>
        <p:spPr>
          <a:xfrm>
            <a:off x="339852" y="84836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8" name="textbox 408"/>
          <p:cNvSpPr/>
          <p:nvPr/>
        </p:nvSpPr>
        <p:spPr>
          <a:xfrm>
            <a:off x="497738" y="861420"/>
            <a:ext cx="6026150" cy="981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2300" b="1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探究</a:t>
            </a:r>
            <a:r>
              <a:rPr lang="zh-CN" altLang="en-US"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智能书包</a:t>
            </a:r>
            <a:r>
              <a:rPr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35330" algn="l" rtl="0" eaLnBrk="0">
              <a:lnSpc>
                <a:spcPts val="2645"/>
              </a:lnSpc>
              <a:spcBef>
                <a:spcPts val="5"/>
              </a:spcBef>
              <a:tabLst>
                <a:tab pos="91630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4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sz="100" b="1" kern="0" spc="54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-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具体任务4 ：</a:t>
            </a:r>
            <a:r>
              <a:rPr lang="zh-CN" altLang="en-US" sz="2000" b="1" kern="0" spc="-4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从物联网服务平台订阅数据</a:t>
            </a:r>
            <a:endParaRPr lang="zh-CN" altLang="en-US" sz="2000" b="1" kern="0" spc="-40" dirty="0">
              <a:solidFill>
                <a:srgbClr val="5B9BD5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12" name="rect 412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14" name="picture 4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418" name="picture 4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420" name="picture 4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805" y="2232025"/>
            <a:ext cx="5985510" cy="2946400"/>
          </a:xfrm>
          <a:prstGeom prst="rect">
            <a:avLst/>
          </a:prstGeom>
        </p:spPr>
      </p:pic>
      <p:pic>
        <p:nvPicPr>
          <p:cNvPr id="382" name="picture 3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10005" y="1524635"/>
            <a:ext cx="187325" cy="292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picture 4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7620" y="-12700"/>
            <a:ext cx="12192000" cy="6858000"/>
          </a:xfrm>
          <a:prstGeom prst="rect">
            <a:avLst/>
          </a:prstGeom>
        </p:spPr>
      </p:pic>
      <p:sp>
        <p:nvSpPr>
          <p:cNvPr id="430" name="path 430"/>
          <p:cNvSpPr/>
          <p:nvPr/>
        </p:nvSpPr>
        <p:spPr>
          <a:xfrm>
            <a:off x="339852" y="84836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2" name="textbox 432"/>
          <p:cNvSpPr/>
          <p:nvPr/>
        </p:nvSpPr>
        <p:spPr>
          <a:xfrm>
            <a:off x="497738" y="861420"/>
            <a:ext cx="6026150" cy="981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2300" b="1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探究</a:t>
            </a:r>
            <a:r>
              <a:rPr lang="zh-CN" altLang="en-US"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智能书包</a:t>
            </a:r>
            <a:r>
              <a:rPr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04850" algn="l" rtl="0" eaLnBrk="0">
              <a:lnSpc>
                <a:spcPts val="2645"/>
              </a:lnSpc>
              <a:spcBef>
                <a:spcPts val="5"/>
              </a:spcBef>
              <a:tabLst>
                <a:tab pos="8858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4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-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具体任务4 ：</a:t>
            </a:r>
            <a:r>
              <a:rPr lang="zh-CN" altLang="en-US" sz="2000" b="1" kern="0" spc="-4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从物联网服务平台订阅数据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34" name="picture 4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03124" y="1534618"/>
            <a:ext cx="180790" cy="282135"/>
          </a:xfrm>
          <a:prstGeom prst="rect">
            <a:avLst/>
          </a:prstGeom>
        </p:spPr>
      </p:pic>
      <p:sp>
        <p:nvSpPr>
          <p:cNvPr id="436" name="rect 436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38" name="picture 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444" name="picture 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450" name="picture 4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3105" y="1960245"/>
            <a:ext cx="2913380" cy="4501515"/>
          </a:xfrm>
          <a:prstGeom prst="rect">
            <a:avLst/>
          </a:prstGeom>
        </p:spPr>
      </p:pic>
      <p:sp>
        <p:nvSpPr>
          <p:cNvPr id="5" name="textbox 404"/>
          <p:cNvSpPr/>
          <p:nvPr/>
        </p:nvSpPr>
        <p:spPr>
          <a:xfrm>
            <a:off x="5803265" y="2318385"/>
            <a:ext cx="5306695" cy="32073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b="1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要求</a:t>
            </a:r>
            <a:r>
              <a:rPr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r>
              <a:rPr sz="1700" b="1" kern="0" spc="-33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solidFill>
                  <a:srgbClr val="2F5597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 </a:t>
            </a:r>
            <a:r>
              <a:rPr sz="1700" b="1" kern="0" spc="-4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sz="1700" b="1" kern="0" spc="-4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注意数据解析之前需要先序列化！</a:t>
            </a:r>
            <a:endParaRPr sz="17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r>
              <a:rPr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 ）</a:t>
            </a:r>
            <a:r>
              <a:rPr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zh-CN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灯光提醒学生有新信息接收；</a:t>
            </a:r>
            <a:endParaRPr lang="zh-CN" sz="1700" b="1" kern="0" spc="6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endParaRPr sz="700" b="1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endParaRPr sz="700" b="1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970" indent="0" algn="l" rtl="0" eaLnBrk="0" fontAlgn="auto">
              <a:lnSpc>
                <a:spcPts val="3000"/>
              </a:lnSpc>
            </a:pPr>
            <a:r>
              <a:rPr lang="zh-CN" sz="1700" b="1" kern="0" spc="9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思考：</a:t>
            </a:r>
            <a:endParaRPr sz="1700" b="1" kern="0" spc="9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3970" indent="0" algn="l" rtl="0" eaLnBrk="0" fontAlgn="auto">
              <a:lnSpc>
                <a:spcPts val="3000"/>
              </a:lnSpc>
            </a:pPr>
            <a:r>
              <a:rPr lang="en-US" sz="1700" b="1" kern="0" spc="9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700" b="1" kern="0" spc="9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）序列化之前的原始数据是怎样的？序列化是做了怎样的转换？你能打印出来分析分析吗？</a:t>
            </a:r>
            <a:endParaRPr lang="zh-CN" altLang="en-US" sz="1700" b="1" kern="0" spc="9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3970" indent="0" algn="l" rtl="0" eaLnBrk="0" fontAlgn="auto">
              <a:lnSpc>
                <a:spcPts val="3000"/>
              </a:lnSpc>
            </a:pP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700" b="1" kern="0" spc="9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）除了使用灯光提醒同学，你还有别的好点子吗？</a:t>
            </a:r>
            <a:endParaRPr lang="zh-CN" altLang="en-US" sz="1700" b="1" kern="0" spc="9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picture 4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30" name="path 430"/>
          <p:cNvSpPr/>
          <p:nvPr/>
        </p:nvSpPr>
        <p:spPr>
          <a:xfrm>
            <a:off x="339852" y="84836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2" name="textbox 432"/>
          <p:cNvSpPr/>
          <p:nvPr/>
        </p:nvSpPr>
        <p:spPr>
          <a:xfrm>
            <a:off x="497738" y="861420"/>
            <a:ext cx="6026150" cy="981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2300" b="1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探究</a:t>
            </a:r>
            <a:r>
              <a:rPr lang="zh-CN" altLang="en-US"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智能书包</a:t>
            </a:r>
            <a:r>
              <a:rPr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04850" algn="l" rtl="0" eaLnBrk="0">
              <a:lnSpc>
                <a:spcPts val="2645"/>
              </a:lnSpc>
              <a:spcBef>
                <a:spcPts val="5"/>
              </a:spcBef>
              <a:tabLst>
                <a:tab pos="8858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4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-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具体任务4 ：</a:t>
            </a:r>
            <a:r>
              <a:rPr lang="zh-CN" altLang="en-US" sz="2000" b="1" kern="0" spc="-4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从物联网服务平台订阅数据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34" name="picture 4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03124" y="1534618"/>
            <a:ext cx="180790" cy="282135"/>
          </a:xfrm>
          <a:prstGeom prst="rect">
            <a:avLst/>
          </a:prstGeom>
        </p:spPr>
      </p:pic>
      <p:sp>
        <p:nvSpPr>
          <p:cNvPr id="436" name="rect 436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38" name="picture 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sp>
        <p:nvSpPr>
          <p:cNvPr id="440" name="textbox 440"/>
          <p:cNvSpPr/>
          <p:nvPr/>
        </p:nvSpPr>
        <p:spPr>
          <a:xfrm>
            <a:off x="2320290" y="5692140"/>
            <a:ext cx="7529830" cy="3270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zh-CN" sz="1700" b="1" kern="0" spc="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思考</a:t>
            </a:r>
            <a:r>
              <a:rPr sz="1700" b="1" kern="0" spc="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：</a:t>
            </a:r>
            <a:r>
              <a:rPr lang="zh-CN" sz="1700" b="1" kern="0" spc="4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如果你作为班级的学习委员，你知道如何添加科目、发送作业信息吗？</a:t>
            </a:r>
            <a:endParaRPr lang="zh-CN"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44" name="picture 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sp>
        <p:nvSpPr>
          <p:cNvPr id="446" name="textbox 446"/>
          <p:cNvSpPr/>
          <p:nvPr/>
        </p:nvSpPr>
        <p:spPr>
          <a:xfrm>
            <a:off x="1924050" y="5274310"/>
            <a:ext cx="2271395" cy="2279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方正楷体简体" panose="02000000000000000000" charset="-122"/>
              <a:ea typeface="方正楷体简体" panose="02000000000000000000" charset="-122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微软雅黑" panose="020B0503020204020204" charset="-122"/>
              </a:rPr>
              <a:t>物联网平台上</a:t>
            </a:r>
            <a:r>
              <a:rPr lang="zh-CN" sz="1500" kern="0" spc="90" dirty="0">
                <a:solidFill>
                  <a:srgbClr val="000000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微软雅黑" panose="020B0503020204020204" charset="-122"/>
              </a:rPr>
              <a:t>发送作业</a:t>
            </a:r>
            <a:endParaRPr lang="zh-CN" sz="1500" kern="0" spc="90" dirty="0">
              <a:solidFill>
                <a:srgbClr val="000000">
                  <a:alpha val="100000"/>
                </a:srgbClr>
              </a:solidFill>
              <a:latin typeface="方正楷体简体" panose="02000000000000000000" charset="-122"/>
              <a:ea typeface="方正楷体简体" panose="02000000000000000000" charset="-122"/>
              <a:cs typeface="微软雅黑" panose="020B0503020204020204" charset="-122"/>
            </a:endParaRPr>
          </a:p>
        </p:txBody>
      </p:sp>
      <p:sp>
        <p:nvSpPr>
          <p:cNvPr id="448" name="textbox 448"/>
          <p:cNvSpPr/>
          <p:nvPr/>
        </p:nvSpPr>
        <p:spPr>
          <a:xfrm>
            <a:off x="8228355" y="5293111"/>
            <a:ext cx="2052954" cy="2266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方正楷体简体" panose="02000000000000000000" charset="-122"/>
              <a:ea typeface="方正楷体简体" panose="02000000000000000000" charset="-122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lang="zh-CN" sz="1500" kern="0" spc="90" dirty="0">
                <a:solidFill>
                  <a:srgbClr val="000000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微软雅黑" panose="020B0503020204020204" charset="-122"/>
              </a:rPr>
              <a:t>过往作业记录</a:t>
            </a:r>
            <a:endParaRPr sz="1500" dirty="0">
              <a:latin typeface="方正楷体简体" panose="02000000000000000000" charset="-122"/>
              <a:ea typeface="方正楷体简体" panose="02000000000000000000" charset="-122"/>
              <a:cs typeface="微软雅黑" panose="020B0503020204020204" charset="-122"/>
            </a:endParaRPr>
          </a:p>
        </p:txBody>
      </p:sp>
      <p:pic>
        <p:nvPicPr>
          <p:cNvPr id="450" name="picture 4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rcRect r="54857"/>
          <a:stretch>
            <a:fillRect/>
          </a:stretch>
        </p:blipFill>
        <p:spPr>
          <a:xfrm>
            <a:off x="1383665" y="2362200"/>
            <a:ext cx="3092450" cy="24231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00" y="1913890"/>
            <a:ext cx="6080760" cy="32175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sp>
        <p:nvSpPr>
          <p:cNvPr id="14" name="rect 14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32" name="textbox 32"/>
          <p:cNvSpPr/>
          <p:nvPr/>
        </p:nvSpPr>
        <p:spPr>
          <a:xfrm>
            <a:off x="365125" y="768985"/>
            <a:ext cx="2447925" cy="5003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08940" algn="l" rtl="0" eaLnBrk="0">
              <a:lnSpc>
                <a:spcPct val="87000"/>
              </a:lnSpc>
              <a:tabLst>
                <a:tab pos="676910" algn="l"/>
              </a:tabLst>
            </a:pPr>
            <a:r>
              <a:rPr sz="3200" b="1" kern="0" spc="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3200" b="1" kern="0" spc="-3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学习目标</a:t>
            </a:r>
            <a:endParaRPr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91640" algn="l" rtl="0" eaLnBrk="0">
              <a:lnSpc>
                <a:spcPts val="3725"/>
              </a:lnSpc>
              <a:spcBef>
                <a:spcPts val="705"/>
              </a:spcBef>
            </a:pPr>
            <a:r>
              <a:rPr sz="2300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47620" y="2187575"/>
            <a:ext cx="82943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了解物联网技术在科学实验中的应用。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探讨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Json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数据解析原理，学习主题的订阅与发送。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通过物联网技术实时采集、传输、分析数据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，提升学生的实验技能。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1446530" y="2077085"/>
            <a:ext cx="708660" cy="660400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31315" y="2162810"/>
            <a:ext cx="3581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3600" kern="0" spc="20" baseline="-9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1</a:t>
            </a:r>
            <a:endParaRPr lang="zh-CN" altLang="en-US" sz="3600" kern="0" spc="20" baseline="-9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34" name="path 34"/>
          <p:cNvSpPr/>
          <p:nvPr/>
        </p:nvSpPr>
        <p:spPr>
          <a:xfrm>
            <a:off x="377952" y="807720"/>
            <a:ext cx="396240" cy="344423"/>
          </a:xfrm>
          <a:custGeom>
            <a:avLst/>
            <a:gdLst/>
            <a:ahLst/>
            <a:cxnLst/>
            <a:rect l="0" t="0" r="0" b="0"/>
            <a:pathLst>
              <a:path w="624" h="542">
                <a:moveTo>
                  <a:pt x="467" y="0"/>
                </a:moveTo>
                <a:lnTo>
                  <a:pt x="624" y="0"/>
                </a:lnTo>
                <a:lnTo>
                  <a:pt x="312" y="542"/>
                </a:lnTo>
                <a:lnTo>
                  <a:pt x="0" y="0"/>
                </a:lnTo>
                <a:lnTo>
                  <a:pt x="156" y="0"/>
                </a:lnTo>
                <a:lnTo>
                  <a:pt x="467" y="0"/>
                </a:lnTo>
              </a:path>
              <a:path w="624" h="542">
                <a:moveTo>
                  <a:pt x="467" y="0"/>
                </a:moveTo>
                <a:lnTo>
                  <a:pt x="624" y="0"/>
                </a:lnTo>
                <a:lnTo>
                  <a:pt x="312" y="542"/>
                </a:lnTo>
                <a:lnTo>
                  <a:pt x="0" y="0"/>
                </a:lnTo>
                <a:lnTo>
                  <a:pt x="156" y="0"/>
                </a:lnTo>
                <a:lnTo>
                  <a:pt x="467" y="0"/>
                </a:lnTo>
              </a:path>
            </a:pathLst>
          </a:custGeom>
          <a:solidFill>
            <a:srgbClr val="004EA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1446530" y="3133090"/>
            <a:ext cx="708660" cy="660400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1315" y="3218815"/>
            <a:ext cx="3581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kern="0" spc="20" baseline="-9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lang="en-US" altLang="zh-CN" sz="3600" kern="0" spc="20" baseline="-9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1446530" y="4249420"/>
            <a:ext cx="708660" cy="660400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631315" y="4335145"/>
            <a:ext cx="3581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kern="0" spc="20" baseline="-9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3</a:t>
            </a:r>
            <a:endParaRPr lang="en-US" altLang="zh-CN" sz="3600" kern="0" spc="20" baseline="-9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21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picture 4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160" y="0"/>
            <a:ext cx="12192000" cy="6858000"/>
          </a:xfrm>
          <a:prstGeom prst="rect">
            <a:avLst/>
          </a:prstGeom>
        </p:spPr>
      </p:pic>
      <p:sp>
        <p:nvSpPr>
          <p:cNvPr id="430" name="path 430"/>
          <p:cNvSpPr/>
          <p:nvPr/>
        </p:nvSpPr>
        <p:spPr>
          <a:xfrm>
            <a:off x="339852" y="84836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2" name="textbox 432"/>
          <p:cNvSpPr/>
          <p:nvPr/>
        </p:nvSpPr>
        <p:spPr>
          <a:xfrm>
            <a:off x="497738" y="861420"/>
            <a:ext cx="6026150" cy="981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2300" b="1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探究</a:t>
            </a:r>
            <a:r>
              <a:rPr lang="zh-CN" altLang="en-US"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智能书包</a:t>
            </a:r>
            <a:r>
              <a:rPr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04850" algn="l" rtl="0" eaLnBrk="0">
              <a:lnSpc>
                <a:spcPts val="2645"/>
              </a:lnSpc>
              <a:spcBef>
                <a:spcPts val="5"/>
              </a:spcBef>
              <a:tabLst>
                <a:tab pos="8858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4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-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具体任务4 ：</a:t>
            </a:r>
            <a:r>
              <a:rPr lang="zh-CN" altLang="en-US" sz="2000" b="1" kern="0" spc="-4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发送数据到物联网服务平台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34" name="picture 4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03124" y="1534618"/>
            <a:ext cx="180790" cy="282135"/>
          </a:xfrm>
          <a:prstGeom prst="rect">
            <a:avLst/>
          </a:prstGeom>
        </p:spPr>
      </p:pic>
      <p:sp>
        <p:nvSpPr>
          <p:cNvPr id="436" name="rect 436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38" name="picture 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444" name="picture 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450" name="picture 4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5680" y="476250"/>
            <a:ext cx="3890645" cy="6024245"/>
          </a:xfrm>
          <a:prstGeom prst="rect">
            <a:avLst/>
          </a:prstGeom>
        </p:spPr>
      </p:pic>
      <p:sp>
        <p:nvSpPr>
          <p:cNvPr id="404" name="textbox 404"/>
          <p:cNvSpPr/>
          <p:nvPr/>
        </p:nvSpPr>
        <p:spPr>
          <a:xfrm>
            <a:off x="598805" y="5474335"/>
            <a:ext cx="6557645" cy="10185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b="1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sz="1700" b="1" kern="0" spc="-4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要求</a:t>
            </a:r>
            <a:r>
              <a:rPr sz="1700" b="1" kern="0" spc="22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700" b="1" kern="0" spc="-4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需要包含三部分：查询按键说明、查询显示、反馈提交</a:t>
            </a:r>
            <a:endParaRPr sz="700" b="1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970" indent="0" algn="l" rtl="0" eaLnBrk="0" fontAlgn="auto">
              <a:lnSpc>
                <a:spcPts val="3000"/>
              </a:lnSpc>
            </a:pPr>
            <a:r>
              <a:rPr lang="zh-CN" sz="1700" b="1" kern="0" spc="9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思考：如果你是学习委员，你能想法办统计提交确认学生人数吗？</a:t>
            </a:r>
            <a:endParaRPr lang="zh-CN" altLang="en-US" sz="1700" b="1" kern="0" spc="9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rcRect l="2081" r="9168" b="53024"/>
          <a:stretch>
            <a:fillRect/>
          </a:stretch>
        </p:blipFill>
        <p:spPr>
          <a:xfrm>
            <a:off x="736600" y="2050415"/>
            <a:ext cx="6282690" cy="2466340"/>
          </a:xfrm>
          <a:prstGeom prst="rect">
            <a:avLst/>
          </a:prstGeom>
        </p:spPr>
      </p:pic>
      <p:sp>
        <p:nvSpPr>
          <p:cNvPr id="5" name="textbox 446"/>
          <p:cNvSpPr/>
          <p:nvPr/>
        </p:nvSpPr>
        <p:spPr>
          <a:xfrm>
            <a:off x="2648043" y="4750495"/>
            <a:ext cx="2460625" cy="2279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物联网平台上</a:t>
            </a:r>
            <a:r>
              <a:rPr lang="zh-CN" sz="15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接收确认</a:t>
            </a:r>
            <a:endParaRPr lang="zh-CN" sz="1500" kern="0" spc="9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picture 5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26" name="textbox 526"/>
          <p:cNvSpPr/>
          <p:nvPr/>
        </p:nvSpPr>
        <p:spPr>
          <a:xfrm>
            <a:off x="365125" y="770255"/>
            <a:ext cx="10525760" cy="39408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08940" algn="l" rtl="0" eaLnBrk="0">
              <a:lnSpc>
                <a:spcPct val="87000"/>
              </a:lnSpc>
              <a:tabLst>
                <a:tab pos="673100" algn="l"/>
              </a:tabLst>
            </a:pPr>
            <a:r>
              <a:rPr sz="3200" b="1" kern="0" spc="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3200" b="1" kern="0" spc="-2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课堂总结</a:t>
            </a:r>
            <a:endParaRPr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04850" indent="99695" algn="l" rtl="0" eaLnBrk="0" fontAlgn="auto">
              <a:lnSpc>
                <a:spcPct val="150000"/>
              </a:lnSpc>
              <a:spcBef>
                <a:spcPts val="610"/>
              </a:spcBef>
            </a:pPr>
            <a:r>
              <a:rPr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</a:t>
            </a:r>
            <a:r>
              <a:rPr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</a:rPr>
              <a:t>1 </a:t>
            </a:r>
            <a:r>
              <a:rPr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）理解了物联网技术如何通过传</a:t>
            </a:r>
            <a:r>
              <a:rPr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感器和网络平台实现数据采集、传输、存储与</a:t>
            </a:r>
            <a:r>
              <a:rPr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分析。</a:t>
            </a:r>
            <a:endParaRPr kern="0" spc="-10" dirty="0">
              <a:solidFill>
                <a:srgbClr val="000000">
                  <a:alpha val="100000"/>
                </a:srgb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704850" indent="99695" algn="l" rtl="0" eaLnBrk="0" fontAlgn="auto">
              <a:lnSpc>
                <a:spcPct val="150000"/>
              </a:lnSpc>
              <a:spcBef>
                <a:spcPts val="610"/>
              </a:spcBef>
            </a:pPr>
            <a:endParaRPr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 marL="706755" indent="97790" algn="l" rtl="0" eaLnBrk="0" fontAlgn="auto">
              <a:lnSpc>
                <a:spcPct val="150000"/>
              </a:lnSpc>
              <a:spcBef>
                <a:spcPts val="605"/>
              </a:spcBef>
            </a:pPr>
            <a:r>
              <a:rPr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 </a:t>
            </a:r>
            <a:r>
              <a:rPr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</a:rPr>
              <a:t>2 </a:t>
            </a:r>
            <a:r>
              <a:rPr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）通过实验 ，掌握了如何</a:t>
            </a:r>
            <a:r>
              <a:rPr lang="zh-CN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解析、发送</a:t>
            </a:r>
            <a:r>
              <a:rPr lang="en-US" altLang="zh-CN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Json</a:t>
            </a:r>
            <a:r>
              <a:rPr lang="zh-CN" altLang="en-US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数据</a:t>
            </a:r>
            <a:r>
              <a:rPr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，并通过物联网平台进行</a:t>
            </a:r>
            <a:r>
              <a:rPr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存储</a:t>
            </a:r>
            <a:r>
              <a:rPr lang="zh-CN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、发布、订阅</a:t>
            </a:r>
            <a:r>
              <a:rPr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。</a:t>
            </a:r>
            <a:endParaRPr kern="0" spc="-40" dirty="0">
              <a:solidFill>
                <a:srgbClr val="000000">
                  <a:alpha val="100000"/>
                </a:srgb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706755" indent="97790" algn="l" rtl="0" eaLnBrk="0" fontAlgn="auto">
              <a:lnSpc>
                <a:spcPct val="150000"/>
              </a:lnSpc>
              <a:spcBef>
                <a:spcPts val="605"/>
              </a:spcBef>
            </a:pPr>
            <a:endParaRPr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 marL="704850" indent="99695" algn="l" rtl="0" eaLnBrk="0" fontAlgn="auto">
              <a:lnSpc>
                <a:spcPct val="150000"/>
              </a:lnSpc>
              <a:spcBef>
                <a:spcPts val="5"/>
              </a:spcBef>
            </a:pPr>
            <a:r>
              <a:rPr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 </a:t>
            </a:r>
            <a:r>
              <a:rPr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</a:rPr>
              <a:t>3 </a:t>
            </a:r>
            <a:r>
              <a:rPr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</a:t>
            </a:r>
            <a:r>
              <a:rPr lang="zh-CN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通过设置不同的反馈提示，确保同学即使能够及时知晓作业发布</a:t>
            </a:r>
            <a:r>
              <a:rPr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。</a:t>
            </a:r>
            <a:endParaRPr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528" name="path 528"/>
          <p:cNvSpPr/>
          <p:nvPr/>
        </p:nvSpPr>
        <p:spPr>
          <a:xfrm>
            <a:off x="377952" y="807720"/>
            <a:ext cx="396240" cy="344423"/>
          </a:xfrm>
          <a:custGeom>
            <a:avLst/>
            <a:gdLst/>
            <a:ahLst/>
            <a:cxnLst/>
            <a:rect l="0" t="0" r="0" b="0"/>
            <a:pathLst>
              <a:path w="624" h="542">
                <a:moveTo>
                  <a:pt x="467" y="0"/>
                </a:moveTo>
                <a:lnTo>
                  <a:pt x="624" y="0"/>
                </a:lnTo>
                <a:lnTo>
                  <a:pt x="312" y="542"/>
                </a:lnTo>
                <a:lnTo>
                  <a:pt x="0" y="0"/>
                </a:lnTo>
                <a:lnTo>
                  <a:pt x="156" y="0"/>
                </a:lnTo>
                <a:lnTo>
                  <a:pt x="467" y="0"/>
                </a:lnTo>
              </a:path>
            </a:pathLst>
          </a:custGeom>
          <a:solidFill>
            <a:srgbClr val="004EA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30" name="rect 53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32" name="picture 5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536" name="picture 5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538" name="picture 5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picture 5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42" name="textbox 542"/>
          <p:cNvSpPr/>
          <p:nvPr/>
        </p:nvSpPr>
        <p:spPr>
          <a:xfrm>
            <a:off x="998855" y="775335"/>
            <a:ext cx="8368030" cy="32181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8100" algn="l" rtl="0" eaLnBrk="0">
              <a:lnSpc>
                <a:spcPct val="86000"/>
              </a:lnSpc>
            </a:pPr>
            <a:r>
              <a:rPr sz="3200" b="1" kern="0" spc="-2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拓展提升</a:t>
            </a:r>
            <a:endParaRPr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3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9700" algn="l" rtl="0" eaLnBrk="0">
              <a:lnSpc>
                <a:spcPts val="2690"/>
              </a:lnSpc>
              <a:spcBef>
                <a:spcPts val="610"/>
              </a:spcBef>
            </a:pPr>
            <a:r>
              <a:rPr lang="zh-CN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</a:t>
            </a:r>
            <a:r>
              <a:rPr lang="en-US" altLang="zh-CN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</a:t>
            </a:r>
            <a:r>
              <a:rPr lang="zh-CN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</a:t>
            </a:r>
            <a:r>
              <a:rPr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除了</a:t>
            </a:r>
            <a:r>
              <a:rPr lang="zh-CN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作业信息的收发，你能设计一个系统完成测验成绩的快速上传与排名吗</a:t>
            </a:r>
            <a:r>
              <a:rPr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？</a:t>
            </a:r>
            <a:endParaRPr kern="0" spc="-90" dirty="0">
              <a:solidFill>
                <a:srgbClr val="000000">
                  <a:alpha val="100000"/>
                </a:srgb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139700" algn="l" rtl="0" eaLnBrk="0">
              <a:lnSpc>
                <a:spcPts val="2690"/>
              </a:lnSpc>
              <a:spcBef>
                <a:spcPts val="610"/>
              </a:spcBef>
            </a:pPr>
            <a:endParaRPr kern="0" spc="-90" dirty="0">
              <a:solidFill>
                <a:srgbClr val="000000">
                  <a:alpha val="100000"/>
                </a:srgb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139700" algn="l" rtl="0" eaLnBrk="0">
              <a:lnSpc>
                <a:spcPts val="2690"/>
              </a:lnSpc>
              <a:spcBef>
                <a:spcPts val="610"/>
              </a:spcBef>
            </a:pPr>
            <a:r>
              <a:rPr lang="zh-CN" kern="0" spc="-11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</a:t>
            </a:r>
            <a:r>
              <a:rPr lang="en-US" altLang="zh-CN" kern="0" spc="-11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zh-CN" kern="0" spc="-11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</a:t>
            </a:r>
            <a:r>
              <a:rPr kern="0" spc="-11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你觉得物联网技术还可以</a:t>
            </a:r>
            <a:r>
              <a:rPr lang="zh-CN" kern="0" spc="-11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如何便利我们日常的学习</a:t>
            </a:r>
            <a:r>
              <a:rPr kern="0" spc="-11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？提出实践</a:t>
            </a:r>
            <a:r>
              <a:rPr kern="0" spc="-12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思路。</a:t>
            </a:r>
            <a:endParaRPr kern="0" spc="-120" dirty="0">
              <a:solidFill>
                <a:srgbClr val="000000">
                  <a:alpha val="100000"/>
                </a:srgb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544" name="rect 544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46" name="picture 5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550" name="picture 5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552" name="picture 5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textbox 48"/>
          <p:cNvSpPr/>
          <p:nvPr/>
        </p:nvSpPr>
        <p:spPr>
          <a:xfrm>
            <a:off x="365125" y="771525"/>
            <a:ext cx="10928350" cy="30810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08940" algn="l" rtl="0" eaLnBrk="0">
              <a:lnSpc>
                <a:spcPct val="87000"/>
              </a:lnSpc>
              <a:tabLst>
                <a:tab pos="668655" algn="l"/>
              </a:tabLst>
            </a:pPr>
            <a:r>
              <a:rPr sz="3200" b="1" kern="0" spc="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3200" b="1" kern="0" spc="-1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情境导入</a:t>
            </a:r>
            <a:endParaRPr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indent="0" algn="l" rtl="0" eaLnBrk="0" fontAlgn="auto">
              <a:lnSpc>
                <a:spcPct val="150000"/>
              </a:lnSpc>
              <a:spcBef>
                <a:spcPts val="600"/>
              </a:spcBef>
            </a:pPr>
            <a:r>
              <a:rPr lang="en-US" sz="20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path 50"/>
          <p:cNvSpPr/>
          <p:nvPr/>
        </p:nvSpPr>
        <p:spPr>
          <a:xfrm>
            <a:off x="377952" y="807720"/>
            <a:ext cx="396240" cy="344423"/>
          </a:xfrm>
          <a:custGeom>
            <a:avLst/>
            <a:gdLst/>
            <a:ahLst/>
            <a:cxnLst/>
            <a:rect l="0" t="0" r="0" b="0"/>
            <a:pathLst>
              <a:path w="624" h="542">
                <a:moveTo>
                  <a:pt x="467" y="0"/>
                </a:moveTo>
                <a:lnTo>
                  <a:pt x="624" y="0"/>
                </a:lnTo>
                <a:lnTo>
                  <a:pt x="312" y="542"/>
                </a:lnTo>
                <a:lnTo>
                  <a:pt x="0" y="0"/>
                </a:lnTo>
                <a:lnTo>
                  <a:pt x="156" y="0"/>
                </a:lnTo>
                <a:lnTo>
                  <a:pt x="467" y="0"/>
                </a:lnTo>
              </a:path>
              <a:path w="624" h="542">
                <a:moveTo>
                  <a:pt x="467" y="0"/>
                </a:moveTo>
                <a:lnTo>
                  <a:pt x="624" y="0"/>
                </a:lnTo>
                <a:lnTo>
                  <a:pt x="312" y="542"/>
                </a:lnTo>
                <a:lnTo>
                  <a:pt x="0" y="0"/>
                </a:lnTo>
                <a:lnTo>
                  <a:pt x="156" y="0"/>
                </a:lnTo>
                <a:lnTo>
                  <a:pt x="467" y="0"/>
                </a:lnTo>
              </a:path>
            </a:pathLst>
          </a:custGeom>
          <a:solidFill>
            <a:srgbClr val="004EA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2" name="rect 52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" name="组合 6" descr="7b0a202020202274657874626f78223a2022220a7d0a"/>
          <p:cNvGrpSpPr/>
          <p:nvPr/>
        </p:nvGrpSpPr>
        <p:grpSpPr>
          <a:xfrm>
            <a:off x="1290320" y="1310733"/>
            <a:ext cx="9725025" cy="4302667"/>
            <a:chOff x="4164" y="3148"/>
            <a:chExt cx="8375" cy="3991"/>
          </a:xfrm>
        </p:grpSpPr>
        <p:grpSp>
          <p:nvGrpSpPr>
            <p:cNvPr id="6" name="组合 5"/>
            <p:cNvGrpSpPr/>
            <p:nvPr/>
          </p:nvGrpSpPr>
          <p:grpSpPr>
            <a:xfrm>
              <a:off x="4164" y="3148"/>
              <a:ext cx="8375" cy="3991"/>
              <a:chOff x="4164" y="3148"/>
              <a:chExt cx="8375" cy="3991"/>
            </a:xfrm>
          </p:grpSpPr>
          <p:sp>
            <p:nvSpPr>
              <p:cNvPr id="13" name="圆角矩形 12"/>
              <p:cNvSpPr/>
              <p:nvPr/>
            </p:nvSpPr>
            <p:spPr>
              <a:xfrm>
                <a:off x="4164" y="3663"/>
                <a:ext cx="8375" cy="3476"/>
              </a:xfrm>
              <a:prstGeom prst="roundRect">
                <a:avLst>
                  <a:gd name="adj" fmla="val 5552"/>
                </a:avLst>
              </a:prstGeom>
              <a:noFill/>
              <a:ln w="25400">
                <a:solidFill>
                  <a:srgbClr val="376FFF"/>
                </a:solidFill>
              </a:ln>
            </p:spPr>
            <p:style>
              <a:lnRef idx="2">
                <a:srgbClr val="376FFF">
                  <a:lumMod val="75000"/>
                </a:srgbClr>
              </a:lnRef>
              <a:fillRef idx="1">
                <a:srgbClr val="376FFF"/>
              </a:fillRef>
              <a:effectRef idx="0">
                <a:srgbClr val="FFFFFF"/>
              </a:effectRef>
              <a:fontRef idx="minor">
                <a:srgbClr val="FFFFFF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7747" y="3148"/>
                <a:ext cx="802" cy="828"/>
                <a:chOff x="6312" y="2654"/>
                <a:chExt cx="1058" cy="1092"/>
              </a:xfrm>
            </p:grpSpPr>
            <p:sp>
              <p:nvSpPr>
                <p:cNvPr id="2" name="椭圆 1"/>
                <p:cNvSpPr/>
                <p:nvPr/>
              </p:nvSpPr>
              <p:spPr>
                <a:xfrm>
                  <a:off x="6312" y="2654"/>
                  <a:ext cx="1058" cy="1092"/>
                </a:xfrm>
                <a:prstGeom prst="ellipse">
                  <a:avLst/>
                </a:prstGeom>
                <a:solidFill>
                  <a:srgbClr val="376FFF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pic>
              <p:nvPicPr>
                <p:cNvPr id="5" name="图片 4" descr="老师-书写笔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20" y="2929"/>
                  <a:ext cx="453" cy="554"/>
                </a:xfrm>
                <a:prstGeom prst="rect">
                  <a:avLst/>
                </a:prstGeom>
              </p:spPr>
            </p:pic>
          </p:grpSp>
          <p:sp>
            <p:nvSpPr>
              <p:cNvPr id="28" name="圆角矩形 27"/>
              <p:cNvSpPr/>
              <p:nvPr/>
            </p:nvSpPr>
            <p:spPr>
              <a:xfrm>
                <a:off x="8053" y="6834"/>
                <a:ext cx="598" cy="45"/>
              </a:xfrm>
              <a:prstGeom prst="roundRect">
                <a:avLst/>
              </a:prstGeom>
              <a:solidFill>
                <a:srgbClr val="376FFF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4623" y="4261"/>
              <a:ext cx="7459" cy="228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indent="457200" algn="just" fontAlgn="auto">
                <a:lnSpc>
                  <a:spcPct val="17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你是否遇到过这样的烦恼：老师在群里发了作业通知，但爸爸妈妈忘记告诉你；或者，你用本子记下了作业，却不小心弄丢了本子。结果，第二天回到学校，发现自己是唯一一个没完成作业的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小迷糊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”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。这种感觉一定糟透了！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457200" algn="just" fontAlgn="auto">
                <a:lnSpc>
                  <a:spcPct val="17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传统的通知方式，就像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断了线的风筝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”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，老师发出信息后，无法确定每个同学是否真的收到了。</a:t>
              </a:r>
              <a:r>
                <a:rPr lang="zh-CN" altLang="en-US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如果有一种方法，能让作业通知像</a:t>
              </a:r>
              <a:r>
                <a:rPr lang="en-US" altLang="zh-CN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必达的魔法信件</a:t>
              </a:r>
              <a:r>
                <a:rPr lang="en-US" altLang="zh-CN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”</a:t>
              </a:r>
              <a:r>
                <a:rPr lang="zh-CN" altLang="en-US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一样，直接发送到你的书包里，并且你收到后还能给老师一个</a:t>
              </a:r>
              <a:r>
                <a:rPr lang="en-US" altLang="zh-CN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已阅</a:t>
              </a:r>
              <a:r>
                <a:rPr lang="en-US" altLang="zh-CN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”</a:t>
              </a:r>
              <a:r>
                <a:rPr lang="zh-CN" altLang="en-US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的回执，那该多好啊！</a:t>
              </a:r>
              <a:endPara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textbox 84"/>
          <p:cNvSpPr/>
          <p:nvPr/>
        </p:nvSpPr>
        <p:spPr>
          <a:xfrm>
            <a:off x="327025" y="795020"/>
            <a:ext cx="10808970" cy="1153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7535" algn="l" rtl="0" eaLnBrk="0">
              <a:lnSpc>
                <a:spcPct val="88000"/>
              </a:lnSpc>
              <a:spcBef>
                <a:spcPts val="0"/>
              </a:spcBef>
              <a:tabLst>
                <a:tab pos="854710" algn="l"/>
              </a:tabLst>
            </a:pPr>
            <a:r>
              <a:rPr sz="2700" b="1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探索物联网在学习中的应用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9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4735" algn="l" rtl="0" eaLnBrk="0">
              <a:lnSpc>
                <a:spcPct val="83000"/>
              </a:lnSpc>
              <a:spcBef>
                <a:spcPts val="605"/>
              </a:spcBef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3609" y="1534618"/>
            <a:ext cx="180790" cy="282135"/>
          </a:xfrm>
          <a:prstGeom prst="rect">
            <a:avLst/>
          </a:prstGeom>
        </p:spPr>
      </p:pic>
      <p:sp>
        <p:nvSpPr>
          <p:cNvPr id="90" name="rect 9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7950" y="1948180"/>
            <a:ext cx="9641840" cy="4041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物联网技术正在悄悄改变我们的学习方式。通过智能设备 ，物联网能够实时收集和分析学习数据 ，为老师和学生提供精准的教学支持。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sz="19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在学习中的具体应用：</a:t>
            </a:r>
            <a:endParaRPr lang="zh-CN" altLang="en-US" sz="19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•  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实时掌握学习状态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：学校可以利用物联网技术随时了解学生的学习进度和成果 ，帮助老师根据数据调整教学内容。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•  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让抽象变得直观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：虚拟现实（ VR ）和增强现实（ AR ）等技术依赖物联网 ，能够让复杂的知识更形象 ，让学习过程更有趣。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•  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个性化学习服务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：根据学生的学习数据 ，为每个学生提供适合自己的学习资源。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720090" fontAlgn="auto">
              <a:lnSpc>
                <a:spcPct val="150000"/>
              </a:lnSpc>
            </a:pP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720090" fontAlgn="auto">
              <a:lnSpc>
                <a:spcPct val="150000"/>
              </a:lnSpc>
            </a:pP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2110" y="838200"/>
            <a:ext cx="4470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1</a:t>
            </a:r>
            <a:endParaRPr lang="en-US" sz="3600" b="1" kern="0" spc="90" baseline="12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textbox 84"/>
          <p:cNvSpPr/>
          <p:nvPr/>
        </p:nvSpPr>
        <p:spPr>
          <a:xfrm>
            <a:off x="327025" y="795020"/>
            <a:ext cx="10808970" cy="1153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7535" algn="l" rtl="0" eaLnBrk="0">
              <a:lnSpc>
                <a:spcPct val="88000"/>
              </a:lnSpc>
              <a:spcBef>
                <a:spcPts val="0"/>
              </a:spcBef>
              <a:tabLst>
                <a:tab pos="854710" algn="l"/>
              </a:tabLst>
            </a:pPr>
            <a:r>
              <a:rPr sz="2700" b="1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探索物联网在学习中的应用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9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4735" algn="l" rtl="0" eaLnBrk="0">
              <a:lnSpc>
                <a:spcPct val="83000"/>
              </a:lnSpc>
              <a:spcBef>
                <a:spcPts val="605"/>
              </a:spcBef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3609" y="1534618"/>
            <a:ext cx="180790" cy="282135"/>
          </a:xfrm>
          <a:prstGeom prst="rect">
            <a:avLst/>
          </a:prstGeom>
        </p:spPr>
      </p:pic>
      <p:sp>
        <p:nvSpPr>
          <p:cNvPr id="88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0" name="rect 9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7950" y="1948180"/>
            <a:ext cx="9641840" cy="4041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物联网技术在科学学习中有着广泛的应用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，它让抽象的概念变得更加具体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，让实验过程变得更加高效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sz="19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在学习中的具体应用：</a:t>
            </a:r>
            <a:endParaRPr lang="zh-CN" altLang="en-US" sz="19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•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距离测量与数学学习 ：</a:t>
            </a:r>
            <a:r>
              <a:rPr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利用距离传感器或超声波传感器 ，我们可以轻松测量物体</a:t>
            </a:r>
            <a:r>
              <a:rPr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之间的</a:t>
            </a:r>
            <a:r>
              <a:rPr kern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距离。这在学习半径、直径、周长等数学概念时尤为</a:t>
            </a:r>
            <a:r>
              <a:rPr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实用。</a:t>
            </a:r>
            <a:endParaRPr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•   </a:t>
            </a:r>
            <a:r>
              <a:rPr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温湿度监测与实验控制 ：</a:t>
            </a:r>
            <a:r>
              <a:rPr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温湿度传感器可以实时监控实验过程中的环境条件 ，帮</a:t>
            </a:r>
            <a:r>
              <a:rPr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助我们</a:t>
            </a:r>
            <a:r>
              <a:rPr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掌握温湿度的变化规律。</a:t>
            </a:r>
            <a:endParaRPr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•   </a:t>
            </a:r>
            <a:r>
              <a:rPr b="1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动态数据采集与分析 ：</a:t>
            </a:r>
            <a:r>
              <a:rPr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通过物联网设备 ，可</a:t>
            </a:r>
            <a:r>
              <a:rPr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以实时采集实验数据 ，并将其上传到平</a:t>
            </a:r>
            <a:r>
              <a:rPr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台进行可视化分析 ，大大提高实验效率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indent="720090" fontAlgn="auto">
              <a:lnSpc>
                <a:spcPct val="150000"/>
              </a:lnSpc>
            </a:pP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720090" fontAlgn="auto">
              <a:lnSpc>
                <a:spcPct val="150000"/>
              </a:lnSpc>
            </a:pP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2110" y="838200"/>
            <a:ext cx="4470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1</a:t>
            </a:r>
            <a:endParaRPr lang="en-US" sz="3600" b="1" kern="0" spc="90" baseline="12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textbox 84"/>
          <p:cNvSpPr/>
          <p:nvPr/>
        </p:nvSpPr>
        <p:spPr>
          <a:xfrm>
            <a:off x="327025" y="795020"/>
            <a:ext cx="10808970" cy="1153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7535" algn="l" rtl="0" eaLnBrk="0">
              <a:lnSpc>
                <a:spcPct val="88000"/>
              </a:lnSpc>
              <a:spcBef>
                <a:spcPts val="0"/>
              </a:spcBef>
              <a:tabLst>
                <a:tab pos="854710" algn="l"/>
              </a:tabLst>
            </a:pPr>
            <a:r>
              <a:rPr sz="2700" b="1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探索物联网在学习中的应用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基本概念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9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4735" algn="l" rtl="0" eaLnBrk="0">
              <a:lnSpc>
                <a:spcPct val="83000"/>
              </a:lnSpc>
              <a:spcBef>
                <a:spcPts val="605"/>
              </a:spcBef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3609" y="1534618"/>
            <a:ext cx="180790" cy="282135"/>
          </a:xfrm>
          <a:prstGeom prst="rect">
            <a:avLst/>
          </a:prstGeom>
        </p:spPr>
      </p:pic>
      <p:sp>
        <p:nvSpPr>
          <p:cNvPr id="90" name="rect 9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7950" y="1948180"/>
            <a:ext cx="9641840" cy="4041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看一看：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你订阅过微信公众号吗？当你订阅了一个公众号，它每次发布新文章，你都会自动收到推送。你并不需要每隔几分钟就去刷新一次公众号的主页。</a:t>
            </a:r>
            <a:endParaRPr lang="zh-CN" altLang="en-US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720090" fontAlgn="auto">
              <a:lnSpc>
                <a:spcPct val="150000"/>
              </a:lnSpc>
            </a:pP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720090" fontAlgn="auto">
              <a:lnSpc>
                <a:spcPct val="150000"/>
              </a:lnSpc>
            </a:pP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2110" y="838200"/>
            <a:ext cx="4470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1</a:t>
            </a:r>
            <a:endParaRPr lang="en-US" sz="3600" b="1" kern="0" spc="90" baseline="12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300" y="2980055"/>
            <a:ext cx="7343140" cy="35794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textbox 84"/>
          <p:cNvSpPr/>
          <p:nvPr/>
        </p:nvSpPr>
        <p:spPr>
          <a:xfrm>
            <a:off x="327025" y="795020"/>
            <a:ext cx="10808970" cy="1153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7535" algn="l" rtl="0" eaLnBrk="0">
              <a:lnSpc>
                <a:spcPct val="88000"/>
              </a:lnSpc>
              <a:spcBef>
                <a:spcPts val="0"/>
              </a:spcBef>
              <a:tabLst>
                <a:tab pos="854710" algn="l"/>
              </a:tabLst>
            </a:pPr>
            <a:r>
              <a:rPr sz="2700" b="1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探索物联网在学习中的应用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基本概念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9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4735" algn="l" rtl="0" eaLnBrk="0">
              <a:lnSpc>
                <a:spcPct val="83000"/>
              </a:lnSpc>
              <a:spcBef>
                <a:spcPts val="605"/>
              </a:spcBef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3609" y="1534618"/>
            <a:ext cx="180790" cy="282135"/>
          </a:xfrm>
          <a:prstGeom prst="rect">
            <a:avLst/>
          </a:prstGeom>
        </p:spPr>
      </p:pic>
      <p:sp>
        <p:nvSpPr>
          <p:cNvPr id="90" name="rect 9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7950" y="1948180"/>
            <a:ext cx="9641840" cy="4041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想一想：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你订阅过微信公众号吗？当你订阅了一个公众号，它每次发布新文章，你都会自动收到推送。你并不需要每隔几分钟就去刷新一次公众号的主页。</a:t>
            </a:r>
            <a:endParaRPr lang="zh-CN" altLang="en-US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MQTT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协议的工作方式与此非常相似，它就是物联网世界的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“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微信公众号系统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”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•  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发布者：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就像公众号的作者，负责发布信息。在我们的项目中，就是老师端。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•  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订阅者：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就像公众号的粉丝，负责接收信息。在我们的项目中，就是学生端。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•  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代理：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就像微信的服务器，一个信息中转站。老师把作业信息发给它，它负责精准地推送给所有订阅了的学生。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•  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主题：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就像公众号的名称。老师向特定的主题发布作业，学生也必须订阅完全相同的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“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主题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”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，才能收到信息。这是一个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“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接头暗号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”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，确保信息不会发错班级。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720090" fontAlgn="auto">
              <a:lnSpc>
                <a:spcPct val="150000"/>
              </a:lnSpc>
            </a:pP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720090" fontAlgn="auto">
              <a:lnSpc>
                <a:spcPct val="150000"/>
              </a:lnSpc>
            </a:pP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2110" y="838200"/>
            <a:ext cx="4470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1</a:t>
            </a:r>
            <a:endParaRPr lang="en-US" sz="3600" b="1" kern="0" spc="90" baseline="12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46" name="picture 2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50" name="textbox 250"/>
          <p:cNvSpPr/>
          <p:nvPr/>
        </p:nvSpPr>
        <p:spPr>
          <a:xfrm>
            <a:off x="497840" y="861695"/>
            <a:ext cx="10549255" cy="11417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2300" b="1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探究</a:t>
            </a:r>
            <a:r>
              <a:rPr lang="zh-CN" altLang="en-US"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智能书包</a:t>
            </a:r>
            <a:r>
              <a:rPr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75335" algn="l" rtl="0" eaLnBrk="0">
              <a:lnSpc>
                <a:spcPct val="93000"/>
              </a:lnSpc>
              <a:spcBef>
                <a:spcPts val="600"/>
              </a:spcBef>
              <a:tabLst>
                <a:tab pos="956310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000" b="1" kern="0" spc="-4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问题思考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52" name="picture 2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3609" y="1534618"/>
            <a:ext cx="180790" cy="282135"/>
          </a:xfrm>
          <a:prstGeom prst="rect">
            <a:avLst/>
          </a:prstGeom>
        </p:spPr>
      </p:pic>
      <p:sp>
        <p:nvSpPr>
          <p:cNvPr id="254" name="rect 254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56" name="picture 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260" name="picture 2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262" name="picture 2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 descr="7b0a202020202262756c6c6574223a20227b5c2263617465676f727949645c223a5c225c222c5c2274656d706c61746549645c223a32303233313634357d220a7d0a"/>
          <p:cNvSpPr txBox="1"/>
          <p:nvPr/>
        </p:nvSpPr>
        <p:spPr>
          <a:xfrm>
            <a:off x="1377950" y="1948180"/>
            <a:ext cx="9641840" cy="4041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 fontAlgn="auto">
              <a:lnSpc>
                <a:spcPct val="170000"/>
              </a:lnSpc>
              <a:buClrTx/>
              <a:buSzTx/>
              <a:buFontTx/>
            </a:pPr>
            <a:r>
              <a:rPr lang="zh-CN" altLang="en-US" sz="19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1. 与传统通知方式相比，基于物联网的系统有何优势？</a:t>
            </a:r>
            <a:endParaRPr lang="zh-CN" altLang="en-US" sz="19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 fontAlgn="auto">
              <a:lnSpc>
                <a:spcPct val="170000"/>
              </a:lnSpc>
              <a:buClrTx/>
              <a:buSzTx/>
              <a:buFont typeface="Wingdings" panose="05000000000000000000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实时性与强制提醒：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传统记作业依赖手写或家长转达，存在遗忘风险；物联网系统能确保信息</a:t>
            </a:r>
            <a:r>
              <a:rPr lang="zh-CN" altLang="en-US" b="1" u="sng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第一时间被感知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。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 fontAlgn="auto">
              <a:lnSpc>
                <a:spcPct val="170000"/>
              </a:lnSpc>
              <a:buClrTx/>
              <a:buSzTx/>
              <a:buFont typeface="Wingdings" panose="05000000000000000000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双向反馈的闭环：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传统方式中老师无法得知谁收到了通知；通过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MQTT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回传功能（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B2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确认键），让老师能瞬间收到每个学生的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“</a:t>
            </a:r>
            <a:r>
              <a:rPr lang="zh-CN" altLang="en-US" b="1" u="sng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确认回执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”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，实现闭环管理。</a:t>
            </a:r>
            <a:endParaRPr lang="zh-CN" altLang="en-US" sz="19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en-US" altLang="zh-CN" sz="19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2. </a:t>
            </a:r>
            <a:r>
              <a:rPr lang="zh-CN" altLang="en-US" sz="19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要实现一个</a:t>
            </a:r>
            <a:r>
              <a:rPr lang="en-US" altLang="zh-CN" sz="19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“</a:t>
            </a:r>
            <a:r>
              <a:rPr lang="zh-CN" altLang="en-US" sz="19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智能书包</a:t>
            </a:r>
            <a:r>
              <a:rPr lang="en-US" altLang="zh-CN" sz="19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”</a:t>
            </a:r>
            <a:r>
              <a:rPr lang="zh-CN" altLang="en-US" sz="19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，最基本的功能应包含哪些？</a:t>
            </a:r>
            <a:endParaRPr lang="zh-CN" altLang="en-US" sz="19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 fontAlgn="auto">
              <a:lnSpc>
                <a:spcPct val="170000"/>
              </a:lnSpc>
              <a:buClrTx/>
              <a:buSzTx/>
              <a:buFont typeface="Wingdings" panose="05000000000000000000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实时接收与解析能力：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具备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Wi-Fi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联网能力，通过代码解析来自云端的复杂指令。</a:t>
            </a:r>
            <a:endParaRPr lang="en-US" altLang="zh-CN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 fontAlgn="auto">
              <a:lnSpc>
                <a:spcPct val="170000"/>
              </a:lnSpc>
              <a:buClrTx/>
              <a:buSzTx/>
              <a:buFont typeface="Wingdings" panose="05000000000000000000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多维度交互接口：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至少具备查询和确认的交互物理按键（如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A/B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键），完成信息处理。</a:t>
            </a:r>
            <a:endParaRPr lang="en-US" altLang="zh-CN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 fontAlgn="auto">
              <a:lnSpc>
                <a:spcPct val="170000"/>
              </a:lnSpc>
              <a:buClrTx/>
              <a:buSzTx/>
              <a:buFont typeface="Wingdings" panose="05000000000000000000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云端数据同步逻辑：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能将本地确认状态（如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“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姓名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”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）同步回物联网平台</a:t>
            </a:r>
            <a:r>
              <a:rPr 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实现数据共享。</a:t>
            </a:r>
            <a:endParaRPr lang="en-US" altLang="zh-CN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720090" fontAlgn="auto">
              <a:lnSpc>
                <a:spcPct val="150000"/>
              </a:lnSpc>
            </a:pPr>
            <a:endParaRPr lang="en-US" altLang="zh-CN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64" name="picture 2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8" name="textbox 268"/>
          <p:cNvSpPr/>
          <p:nvPr/>
        </p:nvSpPr>
        <p:spPr>
          <a:xfrm>
            <a:off x="497840" y="861695"/>
            <a:ext cx="8647430" cy="9683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2300" b="1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探究</a:t>
            </a:r>
            <a:r>
              <a:rPr lang="zh-CN" altLang="en-US"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智能书包</a:t>
            </a:r>
            <a:r>
              <a:rPr sz="2700" b="1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74065" algn="l" rtl="0" eaLnBrk="0">
              <a:lnSpc>
                <a:spcPct val="93000"/>
              </a:lnSpc>
              <a:spcBef>
                <a:spcPts val="0"/>
              </a:spcBef>
              <a:tabLst>
                <a:tab pos="95440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4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具体任务1:</a:t>
            </a:r>
            <a:r>
              <a:rPr lang="en-US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探究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智能书包</a:t>
            </a:r>
            <a:r>
              <a:rPr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</a:t>
            </a:r>
            <a:endParaRPr sz="2000" b="1" kern="0" spc="-10" dirty="0">
              <a:solidFill>
                <a:srgbClr val="5B9BD5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74065" algn="l" rtl="0" eaLnBrk="0">
              <a:lnSpc>
                <a:spcPct val="93000"/>
              </a:lnSpc>
              <a:spcBef>
                <a:spcPts val="0"/>
              </a:spcBef>
              <a:tabLst>
                <a:tab pos="954405" algn="l"/>
              </a:tabLst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70" name="picture 2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2339" y="1534618"/>
            <a:ext cx="180790" cy="282135"/>
          </a:xfrm>
          <a:prstGeom prst="rect">
            <a:avLst/>
          </a:prstGeom>
        </p:spPr>
      </p:pic>
      <p:sp>
        <p:nvSpPr>
          <p:cNvPr id="272" name="textbox 272"/>
          <p:cNvSpPr/>
          <p:nvPr/>
        </p:nvSpPr>
        <p:spPr>
          <a:xfrm>
            <a:off x="1132205" y="1893570"/>
            <a:ext cx="8892540" cy="7823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indent="457200" algn="l" defTabSz="914400" rtl="0" eaLnBrk="0">
              <a:lnSpc>
                <a:spcPct val="120000"/>
              </a:lnSpc>
            </a:pPr>
            <a:endParaRPr kern="0" spc="4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indent="457200" algn="l" defTabSz="914400" rtl="0" eaLnBrk="0">
              <a:lnSpc>
                <a:spcPct val="120000"/>
              </a:lnSpc>
            </a:pPr>
            <a:r>
              <a:rPr lang="zh-CN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（</a:t>
            </a:r>
            <a:r>
              <a:rPr lang="en-US" altLang="zh-CN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1</a:t>
            </a:r>
            <a:r>
              <a:rPr lang="zh-CN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）</a:t>
            </a:r>
            <a:r>
              <a:rPr lang="zh-CN" altLang="en-US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你想设计一款怎样的智能书包？（从信息发送方式、反馈方式入手）</a:t>
            </a:r>
            <a:endParaRPr lang="zh-CN" altLang="en-US" sz="2000" kern="0" spc="3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rtl="0" eaLnBrk="0">
              <a:lnSpc>
                <a:spcPct val="120000"/>
              </a:lnSpc>
            </a:pPr>
            <a:endParaRPr lang="zh-CN" altLang="en-US" sz="2000" kern="0" spc="3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800100" lvl="1" indent="-342900" algn="l" rtl="0" ea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kern="0" spc="-20" dirty="0">
                <a:solidFill>
                  <a:srgbClr val="208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本小组探究的核心问题是：</a:t>
            </a:r>
            <a:endParaRPr lang="en-US" altLang="zh-CN" kern="0" spc="-20" dirty="0">
              <a:solidFill>
                <a:srgbClr val="2080C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+mn-ea"/>
            </a:endParaRPr>
          </a:p>
          <a:p>
            <a:pPr marL="800100" lvl="1" indent="-342900" algn="l" rtl="0" ea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kern="0" spc="-20" dirty="0">
              <a:solidFill>
                <a:srgbClr val="2080C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+mn-ea"/>
            </a:endParaRPr>
          </a:p>
          <a:p>
            <a:pPr marL="800100" lvl="1" indent="-342900" algn="l" rtl="0" ea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kern="0" spc="-20" dirty="0">
              <a:solidFill>
                <a:srgbClr val="2080C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+mn-ea"/>
            </a:endParaRPr>
          </a:p>
          <a:p>
            <a:pPr lvl="1" indent="0" algn="l" rtl="0" eaLnBrk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kern="0" spc="-20" dirty="0">
              <a:solidFill>
                <a:srgbClr val="2080C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+mn-ea"/>
            </a:endParaRPr>
          </a:p>
          <a:p>
            <a:pPr lvl="1" indent="0" algn="l" rtl="0" eaLnBrk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kern="0" spc="-20" dirty="0">
              <a:solidFill>
                <a:srgbClr val="2080C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+mn-ea"/>
            </a:endParaRPr>
          </a:p>
          <a:p>
            <a:pPr marL="800100" lvl="1" indent="-342900" algn="l" rtl="0" ea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kern="0" spc="-20" dirty="0">
                <a:solidFill>
                  <a:srgbClr val="208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确定主题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indent="457200" algn="l" defTabSz="914400" rtl="0" eaLnBrk="0">
              <a:lnSpc>
                <a:spcPct val="120000"/>
              </a:lnSpc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280" name="rect 28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82" name="picture 2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286" name="picture 2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288" name="picture 2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picture 1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633308" y="5534431"/>
            <a:ext cx="7288860" cy="19050"/>
          </a:xfrm>
          <a:prstGeom prst="rect">
            <a:avLst/>
          </a:prstGeom>
        </p:spPr>
      </p:pic>
      <p:pic>
        <p:nvPicPr>
          <p:cNvPr id="5" name="picture 1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633308" y="3917086"/>
            <a:ext cx="7288860" cy="190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resource_record_key" val="{&quot;19&quot;:[50071195]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5810</Words>
  <Application>WPS 演示</Application>
  <PresentationFormat/>
  <Paragraphs>374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宋体</vt:lpstr>
      <vt:lpstr>Wingdings</vt:lpstr>
      <vt:lpstr>Arial</vt:lpstr>
      <vt:lpstr>微软雅黑</vt:lpstr>
      <vt:lpstr>Times New Roman</vt:lpstr>
      <vt:lpstr>黑体</vt:lpstr>
      <vt:lpstr>Times New Roman</vt:lpstr>
      <vt:lpstr>Wingdings</vt:lpstr>
      <vt:lpstr>Arial Unicode MS</vt:lpstr>
      <vt:lpstr>Calibri</vt:lpstr>
      <vt:lpstr>方正楷体简体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余天润</cp:lastModifiedBy>
  <cp:revision>42</cp:revision>
  <dcterms:created xsi:type="dcterms:W3CDTF">2026-01-30T06:56:00Z</dcterms:created>
  <dcterms:modified xsi:type="dcterms:W3CDTF">2026-01-31T02:16:22Z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wqlLaW5nc29mdCBQREYgdG8gV1BTIDExNQ</vt:lpwstr>
  </property>
  <property fmtid="{D5CDD505-2E9C-101B-9397-08002B2CF9AE}" pid="3" name="Created">
    <vt:filetime>2026-01-31T14:55:29Z</vt:filetime>
  </property>
  <property fmtid="{D5CDD505-2E9C-101B-9397-08002B2CF9AE}" pid="4" name="ICV">
    <vt:lpwstr>D27B951015AC404AB07EDCE828511E92_12</vt:lpwstr>
  </property>
  <property fmtid="{D5CDD505-2E9C-101B-9397-08002B2CF9AE}" pid="5" name="KSOProductBuildVer">
    <vt:lpwstr>2052-12.1.0.24034</vt:lpwstr>
  </property>
</Properties>
</file>